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98" r:id="rId5"/>
    <p:sldId id="1324" r:id="rId6"/>
    <p:sldId id="395" r:id="rId7"/>
    <p:sldId id="1066" r:id="rId8"/>
    <p:sldId id="1328" r:id="rId9"/>
    <p:sldId id="275" r:id="rId10"/>
    <p:sldId id="1185" r:id="rId11"/>
    <p:sldId id="392" r:id="rId12"/>
    <p:sldId id="1200" r:id="rId13"/>
    <p:sldId id="1203" r:id="rId14"/>
    <p:sldId id="327" r:id="rId15"/>
    <p:sldId id="328" r:id="rId16"/>
    <p:sldId id="331" r:id="rId17"/>
    <p:sldId id="332" r:id="rId18"/>
    <p:sldId id="400" r:id="rId19"/>
    <p:sldId id="396" r:id="rId20"/>
    <p:sldId id="305" r:id="rId21"/>
    <p:sldId id="337" r:id="rId22"/>
    <p:sldId id="394" r:id="rId23"/>
    <p:sldId id="398" r:id="rId24"/>
    <p:sldId id="349" r:id="rId25"/>
    <p:sldId id="359" r:id="rId26"/>
    <p:sldId id="360" r:id="rId27"/>
    <p:sldId id="401" r:id="rId28"/>
    <p:sldId id="368" r:id="rId29"/>
    <p:sldId id="307" r:id="rId30"/>
    <p:sldId id="308" r:id="rId31"/>
    <p:sldId id="309" r:id="rId32"/>
    <p:sldId id="311" r:id="rId33"/>
    <p:sldId id="312" r:id="rId34"/>
    <p:sldId id="367" r:id="rId35"/>
    <p:sldId id="314" r:id="rId36"/>
    <p:sldId id="315" r:id="rId37"/>
    <p:sldId id="316" r:id="rId38"/>
    <p:sldId id="317" r:id="rId39"/>
    <p:sldId id="320" r:id="rId40"/>
    <p:sldId id="321" r:id="rId41"/>
    <p:sldId id="322" r:id="rId42"/>
    <p:sldId id="403" r:id="rId43"/>
    <p:sldId id="397" r:id="rId44"/>
    <p:sldId id="1323" r:id="rId45"/>
    <p:sldId id="1326" r:id="rId46"/>
    <p:sldId id="256" r:id="rId47"/>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A6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3FA6EC-81F4-B033-186C-FD07B591AB8E}" v="9" dt="2026-02-19T14:59:51.62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jke Willems" userId="S::20002650@pxl.be::b4e8a357-dab1-4f3f-8ad0-1b3f38c4919d" providerId="AD" clId="Web-{BE13C3F1-7DBD-12CA-8AE4-E83F50CAC0AE}"/>
    <pc:docChg chg="modSld">
      <pc:chgData name="Marijke Willems" userId="S::20002650@pxl.be::b4e8a357-dab1-4f3f-8ad0-1b3f38c4919d" providerId="AD" clId="Web-{BE13C3F1-7DBD-12CA-8AE4-E83F50CAC0AE}" dt="2026-02-08T15:12:50.492" v="22" actId="20577"/>
      <pc:docMkLst>
        <pc:docMk/>
      </pc:docMkLst>
      <pc:sldChg chg="modSp">
        <pc:chgData name="Marijke Willems" userId="S::20002650@pxl.be::b4e8a357-dab1-4f3f-8ad0-1b3f38c4919d" providerId="AD" clId="Web-{BE13C3F1-7DBD-12CA-8AE4-E83F50CAC0AE}" dt="2026-02-08T15:12:50.492" v="22" actId="20577"/>
        <pc:sldMkLst>
          <pc:docMk/>
          <pc:sldMk cId="864834056" sldId="309"/>
        </pc:sldMkLst>
        <pc:spChg chg="mod">
          <ac:chgData name="Marijke Willems" userId="S::20002650@pxl.be::b4e8a357-dab1-4f3f-8ad0-1b3f38c4919d" providerId="AD" clId="Web-{BE13C3F1-7DBD-12CA-8AE4-E83F50CAC0AE}" dt="2026-02-08T15:12:50.492" v="22" actId="20577"/>
          <ac:spMkLst>
            <pc:docMk/>
            <pc:sldMk cId="864834056" sldId="309"/>
            <ac:spMk id="3" creationId="{00000000-0000-0000-0000-000000000000}"/>
          </ac:spMkLst>
        </pc:spChg>
      </pc:sldChg>
    </pc:docChg>
  </pc:docChgLst>
  <pc:docChgLst>
    <pc:chgData name="Marijke Willems" userId="b4e8a357-dab1-4f3f-8ad0-1b3f38c4919d" providerId="ADAL" clId="{88ADD8A7-4E8F-46B2-84CE-E0D2EE07E79A}"/>
    <pc:docChg chg="addSld delSld modSld">
      <pc:chgData name="Marijke Willems" userId="b4e8a357-dab1-4f3f-8ad0-1b3f38c4919d" providerId="ADAL" clId="{88ADD8A7-4E8F-46B2-84CE-E0D2EE07E79A}" dt="2026-02-06T12:38:37.313" v="1"/>
      <pc:docMkLst>
        <pc:docMk/>
      </pc:docMkLst>
      <pc:sldChg chg="add">
        <pc:chgData name="Marijke Willems" userId="b4e8a357-dab1-4f3f-8ad0-1b3f38c4919d" providerId="ADAL" clId="{88ADD8A7-4E8F-46B2-84CE-E0D2EE07E79A}" dt="2026-02-06T12:38:37.313" v="1"/>
        <pc:sldMkLst>
          <pc:docMk/>
          <pc:sldMk cId="0" sldId="256"/>
        </pc:sldMkLst>
      </pc:sldChg>
    </pc:docChg>
  </pc:docChgLst>
  <pc:docChgLst>
    <pc:chgData name="Marijke Willems" userId="S::20002650@pxl.be::b4e8a357-dab1-4f3f-8ad0-1b3f38c4919d" providerId="AD" clId="Web-{D1DAB134-29EB-B66A-EF76-13776322DC9C}"/>
    <pc:docChg chg="modSld">
      <pc:chgData name="Marijke Willems" userId="S::20002650@pxl.be::b4e8a357-dab1-4f3f-8ad0-1b3f38c4919d" providerId="AD" clId="Web-{D1DAB134-29EB-B66A-EF76-13776322DC9C}" dt="2026-02-05T15:35:16.849" v="0" actId="14100"/>
      <pc:docMkLst>
        <pc:docMk/>
      </pc:docMkLst>
    </pc:docChg>
  </pc:docChgLst>
  <pc:docChgLst>
    <pc:chgData name="Joeri Gerrits" userId="9dc643a2-6aa3-4f4d-a986-cafd97e5be51" providerId="ADAL" clId="{BA07B3E3-5A4E-4F41-B7E4-3A70BA8CB227}"/>
    <pc:docChg chg="delSld">
      <pc:chgData name="Joeri Gerrits" userId="9dc643a2-6aa3-4f4d-a986-cafd97e5be51" providerId="ADAL" clId="{BA07B3E3-5A4E-4F41-B7E4-3A70BA8CB227}" dt="2026-02-18T13:03:42.896" v="1" actId="47"/>
      <pc:docMkLst>
        <pc:docMk/>
      </pc:docMkLst>
      <pc:sldChg chg="del">
        <pc:chgData name="Joeri Gerrits" userId="9dc643a2-6aa3-4f4d-a986-cafd97e5be51" providerId="ADAL" clId="{BA07B3E3-5A4E-4F41-B7E4-3A70BA8CB227}" dt="2026-02-18T13:03:32.519" v="0" actId="47"/>
        <pc:sldMkLst>
          <pc:docMk/>
          <pc:sldMk cId="1590572565" sldId="348"/>
        </pc:sldMkLst>
      </pc:sldChg>
      <pc:sldChg chg="del">
        <pc:chgData name="Joeri Gerrits" userId="9dc643a2-6aa3-4f4d-a986-cafd97e5be51" providerId="ADAL" clId="{BA07B3E3-5A4E-4F41-B7E4-3A70BA8CB227}" dt="2026-02-18T13:03:32.519" v="0" actId="47"/>
        <pc:sldMkLst>
          <pc:docMk/>
          <pc:sldMk cId="2276197479" sldId="353"/>
        </pc:sldMkLst>
      </pc:sldChg>
      <pc:sldChg chg="del">
        <pc:chgData name="Joeri Gerrits" userId="9dc643a2-6aa3-4f4d-a986-cafd97e5be51" providerId="ADAL" clId="{BA07B3E3-5A4E-4F41-B7E4-3A70BA8CB227}" dt="2026-02-18T13:03:42.896" v="1" actId="47"/>
        <pc:sldMkLst>
          <pc:docMk/>
          <pc:sldMk cId="184010579" sldId="354"/>
        </pc:sldMkLst>
      </pc:sldChg>
      <pc:sldChg chg="del">
        <pc:chgData name="Joeri Gerrits" userId="9dc643a2-6aa3-4f4d-a986-cafd97e5be51" providerId="ADAL" clId="{BA07B3E3-5A4E-4F41-B7E4-3A70BA8CB227}" dt="2026-02-18T13:03:42.896" v="1" actId="47"/>
        <pc:sldMkLst>
          <pc:docMk/>
          <pc:sldMk cId="1010238210" sldId="355"/>
        </pc:sldMkLst>
      </pc:sldChg>
      <pc:sldChg chg="del">
        <pc:chgData name="Joeri Gerrits" userId="9dc643a2-6aa3-4f4d-a986-cafd97e5be51" providerId="ADAL" clId="{BA07B3E3-5A4E-4F41-B7E4-3A70BA8CB227}" dt="2026-02-18T13:03:32.519" v="0" actId="47"/>
        <pc:sldMkLst>
          <pc:docMk/>
          <pc:sldMk cId="538067484" sldId="399"/>
        </pc:sldMkLst>
      </pc:sldChg>
    </pc:docChg>
  </pc:docChgLst>
  <pc:docChgLst>
    <pc:chgData name="Marijke Willems" userId="S::20002650@pxl.be::b4e8a357-dab1-4f3f-8ad0-1b3f38c4919d" providerId="AD" clId="Web-{C189398D-84D1-59D9-A240-5E682820B82A}"/>
    <pc:docChg chg="modSld">
      <pc:chgData name="Marijke Willems" userId="S::20002650@pxl.be::b4e8a357-dab1-4f3f-8ad0-1b3f38c4919d" providerId="AD" clId="Web-{C189398D-84D1-59D9-A240-5E682820B82A}" dt="2026-02-05T14:37:55.879" v="148" actId="1076"/>
      <pc:docMkLst>
        <pc:docMk/>
      </pc:docMkLst>
      <pc:sldChg chg="modSp">
        <pc:chgData name="Marijke Willems" userId="S::20002650@pxl.be::b4e8a357-dab1-4f3f-8ad0-1b3f38c4919d" providerId="AD" clId="Web-{C189398D-84D1-59D9-A240-5E682820B82A}" dt="2026-02-05T14:25:49.766" v="1" actId="20577"/>
        <pc:sldMkLst>
          <pc:docMk/>
          <pc:sldMk cId="3434331249" sldId="298"/>
        </pc:sldMkLst>
        <pc:spChg chg="mod">
          <ac:chgData name="Marijke Willems" userId="S::20002650@pxl.be::b4e8a357-dab1-4f3f-8ad0-1b3f38c4919d" providerId="AD" clId="Web-{C189398D-84D1-59D9-A240-5E682820B82A}" dt="2026-02-05T14:25:49.766" v="1" actId="20577"/>
          <ac:spMkLst>
            <pc:docMk/>
            <pc:sldMk cId="3434331249" sldId="298"/>
            <ac:spMk id="3" creationId="{00000000-0000-0000-0000-000000000000}"/>
          </ac:spMkLst>
        </pc:spChg>
      </pc:sldChg>
      <pc:sldChg chg="modSp">
        <pc:chgData name="Marijke Willems" userId="S::20002650@pxl.be::b4e8a357-dab1-4f3f-8ad0-1b3f38c4919d" providerId="AD" clId="Web-{C189398D-84D1-59D9-A240-5E682820B82A}" dt="2026-02-05T14:28:45.863" v="21" actId="20577"/>
        <pc:sldMkLst>
          <pc:docMk/>
          <pc:sldMk cId="449181985" sldId="308"/>
        </pc:sldMkLst>
        <pc:spChg chg="mod">
          <ac:chgData name="Marijke Willems" userId="S::20002650@pxl.be::b4e8a357-dab1-4f3f-8ad0-1b3f38c4919d" providerId="AD" clId="Web-{C189398D-84D1-59D9-A240-5E682820B82A}" dt="2026-02-05T14:28:45.863" v="21" actId="20577"/>
          <ac:spMkLst>
            <pc:docMk/>
            <pc:sldMk cId="449181985" sldId="308"/>
            <ac:spMk id="3" creationId="{00000000-0000-0000-0000-000000000000}"/>
          </ac:spMkLst>
        </pc:spChg>
      </pc:sldChg>
      <pc:sldChg chg="modSp">
        <pc:chgData name="Marijke Willems" userId="S::20002650@pxl.be::b4e8a357-dab1-4f3f-8ad0-1b3f38c4919d" providerId="AD" clId="Web-{C189398D-84D1-59D9-A240-5E682820B82A}" dt="2026-02-05T14:31:44.445" v="27" actId="20577"/>
        <pc:sldMkLst>
          <pc:docMk/>
          <pc:sldMk cId="943913949" sldId="314"/>
        </pc:sldMkLst>
        <pc:spChg chg="mod">
          <ac:chgData name="Marijke Willems" userId="S::20002650@pxl.be::b4e8a357-dab1-4f3f-8ad0-1b3f38c4919d" providerId="AD" clId="Web-{C189398D-84D1-59D9-A240-5E682820B82A}" dt="2026-02-05T14:31:44.445" v="27" actId="20577"/>
          <ac:spMkLst>
            <pc:docMk/>
            <pc:sldMk cId="943913949" sldId="314"/>
            <ac:spMk id="3" creationId="{00000000-0000-0000-0000-000000000000}"/>
          </ac:spMkLst>
        </pc:spChg>
      </pc:sldChg>
      <pc:sldChg chg="modSp">
        <pc:chgData name="Marijke Willems" userId="S::20002650@pxl.be::b4e8a357-dab1-4f3f-8ad0-1b3f38c4919d" providerId="AD" clId="Web-{C189398D-84D1-59D9-A240-5E682820B82A}" dt="2026-02-05T14:26:58.892" v="3" actId="20577"/>
        <pc:sldMkLst>
          <pc:docMk/>
          <pc:sldMk cId="1932860963" sldId="368"/>
        </pc:sldMkLst>
        <pc:spChg chg="mod">
          <ac:chgData name="Marijke Willems" userId="S::20002650@pxl.be::b4e8a357-dab1-4f3f-8ad0-1b3f38c4919d" providerId="AD" clId="Web-{C189398D-84D1-59D9-A240-5E682820B82A}" dt="2026-02-05T14:26:58.892" v="3" actId="20577"/>
          <ac:spMkLst>
            <pc:docMk/>
            <pc:sldMk cId="1932860963" sldId="368"/>
            <ac:spMk id="3" creationId="{00000000-0000-0000-0000-000000000000}"/>
          </ac:spMkLst>
        </pc:spChg>
      </pc:sldChg>
      <pc:sldChg chg="modSp">
        <pc:chgData name="Marijke Willems" userId="S::20002650@pxl.be::b4e8a357-dab1-4f3f-8ad0-1b3f38c4919d" providerId="AD" clId="Web-{C189398D-84D1-59D9-A240-5E682820B82A}" dt="2026-02-05T14:32:57.636" v="30" actId="20577"/>
        <pc:sldMkLst>
          <pc:docMk/>
          <pc:sldMk cId="26409996" sldId="397"/>
        </pc:sldMkLst>
        <pc:spChg chg="mod">
          <ac:chgData name="Marijke Willems" userId="S::20002650@pxl.be::b4e8a357-dab1-4f3f-8ad0-1b3f38c4919d" providerId="AD" clId="Web-{C189398D-84D1-59D9-A240-5E682820B82A}" dt="2026-02-05T14:32:57.636" v="30" actId="20577"/>
          <ac:spMkLst>
            <pc:docMk/>
            <pc:sldMk cId="26409996" sldId="397"/>
            <ac:spMk id="4" creationId="{76D5FF3B-6F92-504C-8BAD-27A702A1A4BA}"/>
          </ac:spMkLst>
        </pc:spChg>
      </pc:sldChg>
      <pc:sldChg chg="modSp">
        <pc:chgData name="Marijke Willems" userId="S::20002650@pxl.be::b4e8a357-dab1-4f3f-8ad0-1b3f38c4919d" providerId="AD" clId="Web-{C189398D-84D1-59D9-A240-5E682820B82A}" dt="2026-02-05T14:33:10.902" v="34" actId="20577"/>
        <pc:sldMkLst>
          <pc:docMk/>
          <pc:sldMk cId="507898054" sldId="1326"/>
        </pc:sldMkLst>
        <pc:spChg chg="mod">
          <ac:chgData name="Marijke Willems" userId="S::20002650@pxl.be::b4e8a357-dab1-4f3f-8ad0-1b3f38c4919d" providerId="AD" clId="Web-{C189398D-84D1-59D9-A240-5E682820B82A}" dt="2026-02-05T14:33:10.902" v="34" actId="20577"/>
          <ac:spMkLst>
            <pc:docMk/>
            <pc:sldMk cId="507898054" sldId="1326"/>
            <ac:spMk id="3" creationId="{9A115074-0D6C-E709-8D61-AD83858C44E5}"/>
          </ac:spMkLst>
        </pc:spChg>
      </pc:sldChg>
    </pc:docChg>
  </pc:docChgLst>
  <pc:docChgLst>
    <pc:chgData name="Marijke Willems" userId="S::20002650@pxl.be::b4e8a357-dab1-4f3f-8ad0-1b3f38c4919d" providerId="AD" clId="Web-{53CE1692-1871-B7C9-D18F-F3FEDADA9E4B}"/>
    <pc:docChg chg="modSld">
      <pc:chgData name="Marijke Willems" userId="S::20002650@pxl.be::b4e8a357-dab1-4f3f-8ad0-1b3f38c4919d" providerId="AD" clId="Web-{53CE1692-1871-B7C9-D18F-F3FEDADA9E4B}" dt="2026-02-05T15:30:38.812" v="15" actId="1076"/>
      <pc:docMkLst>
        <pc:docMk/>
      </pc:docMkLst>
    </pc:docChg>
  </pc:docChgLst>
  <pc:docChgLst>
    <pc:chgData name="Marijke Willems" userId="S::20002650@pxl.be::b4e8a357-dab1-4f3f-8ad0-1b3f38c4919d" providerId="AD" clId="Web-{EE3FA6EC-81F4-B033-186C-FD07B591AB8E}"/>
    <pc:docChg chg="modSld">
      <pc:chgData name="Marijke Willems" userId="S::20002650@pxl.be::b4e8a357-dab1-4f3f-8ad0-1b3f38c4919d" providerId="AD" clId="Web-{EE3FA6EC-81F4-B033-186C-FD07B591AB8E}" dt="2026-02-19T14:59:51.620" v="8" actId="20577"/>
      <pc:docMkLst>
        <pc:docMk/>
      </pc:docMkLst>
      <pc:sldChg chg="modSp">
        <pc:chgData name="Marijke Willems" userId="S::20002650@pxl.be::b4e8a357-dab1-4f3f-8ad0-1b3f38c4919d" providerId="AD" clId="Web-{EE3FA6EC-81F4-B033-186C-FD07B591AB8E}" dt="2026-02-19T14:59:51.620" v="8" actId="20577"/>
        <pc:sldMkLst>
          <pc:docMk/>
          <pc:sldMk cId="148332794" sldId="1324"/>
        </pc:sldMkLst>
        <pc:spChg chg="mod">
          <ac:chgData name="Marijke Willems" userId="S::20002650@pxl.be::b4e8a357-dab1-4f3f-8ad0-1b3f38c4919d" providerId="AD" clId="Web-{EE3FA6EC-81F4-B033-186C-FD07B591AB8E}" dt="2026-02-19T14:59:51.620" v="8" actId="20577"/>
          <ac:spMkLst>
            <pc:docMk/>
            <pc:sldMk cId="148332794" sldId="1324"/>
            <ac:spMk id="5" creationId="{B3646C4B-78E1-F7C0-7AA6-F4892141738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AB66B6-168F-D84F-BDF2-1363191E35BB}" type="doc">
      <dgm:prSet loTypeId="urn:microsoft.com/office/officeart/2005/8/layout/vProcess5" loCatId="" qsTypeId="urn:microsoft.com/office/officeart/2005/8/quickstyle/simple1" qsCatId="simple" csTypeId="urn:microsoft.com/office/officeart/2005/8/colors/colorful5" csCatId="colorful" phldr="1"/>
      <dgm:spPr/>
      <dgm:t>
        <a:bodyPr/>
        <a:lstStyle/>
        <a:p>
          <a:endParaRPr lang="nl-NL"/>
        </a:p>
      </dgm:t>
    </dgm:pt>
    <dgm:pt modelId="{870A4197-685F-6B4A-AD26-E2C2E518685A}">
      <dgm:prSet phldrT="[Tekst]" custT="1"/>
      <dgm:spPr/>
      <dgm:t>
        <a:bodyPr/>
        <a:lstStyle/>
        <a:p>
          <a:r>
            <a:rPr lang="nl-NL" sz="2800"/>
            <a:t>Domeinspecifieke leerresultaten (Vlaanderen-breed)</a:t>
          </a:r>
          <a:br>
            <a:rPr lang="nl-NL" sz="2800"/>
          </a:br>
          <a:r>
            <a:rPr lang="nl-NL" sz="2800"/>
            <a:t>Professionele bachelor Toegepaste Informatica</a:t>
          </a:r>
        </a:p>
      </dgm:t>
    </dgm:pt>
    <dgm:pt modelId="{C3137F77-3F37-E248-A015-2FA51F164073}" type="parTrans" cxnId="{8549BD22-F977-9F40-ACC7-E9A82EF5BD11}">
      <dgm:prSet/>
      <dgm:spPr/>
      <dgm:t>
        <a:bodyPr/>
        <a:lstStyle/>
        <a:p>
          <a:endParaRPr lang="nl-NL"/>
        </a:p>
      </dgm:t>
    </dgm:pt>
    <dgm:pt modelId="{FA2108C0-FCB1-E94B-B8C0-46A3625FAB69}" type="sibTrans" cxnId="{8549BD22-F977-9F40-ACC7-E9A82EF5BD11}">
      <dgm:prSet/>
      <dgm:spPr/>
      <dgm:t>
        <a:bodyPr/>
        <a:lstStyle/>
        <a:p>
          <a:endParaRPr lang="nl-NL"/>
        </a:p>
      </dgm:t>
    </dgm:pt>
    <dgm:pt modelId="{1FCB3D38-9188-4B4F-B1EE-4C76A67BDDF0}">
      <dgm:prSet phldrT="[Tekst]" custT="1"/>
      <dgm:spPr/>
      <dgm:t>
        <a:bodyPr/>
        <a:lstStyle/>
        <a:p>
          <a:r>
            <a:rPr lang="nl-NL" sz="2800"/>
            <a:t>Opleidingsspecifieke leerresultaten</a:t>
          </a:r>
        </a:p>
      </dgm:t>
    </dgm:pt>
    <dgm:pt modelId="{AC2517FC-8718-844B-9E07-094CD63D3294}" type="parTrans" cxnId="{54D4E3BB-436A-514B-A1FF-AE9D7F3FFB71}">
      <dgm:prSet/>
      <dgm:spPr/>
      <dgm:t>
        <a:bodyPr/>
        <a:lstStyle/>
        <a:p>
          <a:endParaRPr lang="nl-NL"/>
        </a:p>
      </dgm:t>
    </dgm:pt>
    <dgm:pt modelId="{553CBE20-1CD3-D541-A2DC-A35241EE1B30}" type="sibTrans" cxnId="{54D4E3BB-436A-514B-A1FF-AE9D7F3FFB71}">
      <dgm:prSet/>
      <dgm:spPr/>
      <dgm:t>
        <a:bodyPr/>
        <a:lstStyle/>
        <a:p>
          <a:endParaRPr lang="nl-NL"/>
        </a:p>
      </dgm:t>
    </dgm:pt>
    <dgm:pt modelId="{D531C527-5336-D24D-B0B4-AC1A02E49B71}">
      <dgm:prSet phldrT="[Tekst]" custT="1"/>
      <dgm:spPr/>
      <dgm:t>
        <a:bodyPr/>
        <a:lstStyle/>
        <a:p>
          <a:r>
            <a:rPr lang="nl-NL" sz="2800"/>
            <a:t>Competenties en doelstellingen</a:t>
          </a:r>
        </a:p>
      </dgm:t>
    </dgm:pt>
    <dgm:pt modelId="{F7EF2C8C-F9B2-6E44-9ADE-5EAA0B868F1A}" type="parTrans" cxnId="{26161519-2304-7240-BF45-596F95560012}">
      <dgm:prSet/>
      <dgm:spPr/>
      <dgm:t>
        <a:bodyPr/>
        <a:lstStyle/>
        <a:p>
          <a:endParaRPr lang="nl-NL"/>
        </a:p>
      </dgm:t>
    </dgm:pt>
    <dgm:pt modelId="{8C35DAAE-423D-A642-AAD5-D912A3E544DE}" type="sibTrans" cxnId="{26161519-2304-7240-BF45-596F95560012}">
      <dgm:prSet/>
      <dgm:spPr/>
      <dgm:t>
        <a:bodyPr/>
        <a:lstStyle/>
        <a:p>
          <a:endParaRPr lang="nl-NL"/>
        </a:p>
      </dgm:t>
    </dgm:pt>
    <dgm:pt modelId="{8CCE1953-A932-8C4E-8221-EF1242931CF4}" type="pres">
      <dgm:prSet presAssocID="{C2AB66B6-168F-D84F-BDF2-1363191E35BB}" presName="outerComposite" presStyleCnt="0">
        <dgm:presLayoutVars>
          <dgm:chMax val="5"/>
          <dgm:dir/>
          <dgm:resizeHandles val="exact"/>
        </dgm:presLayoutVars>
      </dgm:prSet>
      <dgm:spPr/>
    </dgm:pt>
    <dgm:pt modelId="{6C3DF838-3665-E942-A125-AC9354931FA1}" type="pres">
      <dgm:prSet presAssocID="{C2AB66B6-168F-D84F-BDF2-1363191E35BB}" presName="dummyMaxCanvas" presStyleCnt="0">
        <dgm:presLayoutVars/>
      </dgm:prSet>
      <dgm:spPr/>
    </dgm:pt>
    <dgm:pt modelId="{F57F8537-42A7-F44A-8086-C9915DCCEC9A}" type="pres">
      <dgm:prSet presAssocID="{C2AB66B6-168F-D84F-BDF2-1363191E35BB}" presName="ThreeNodes_1" presStyleLbl="node1" presStyleIdx="0" presStyleCnt="3" custLinFactNeighborX="3423" custLinFactNeighborY="15598">
        <dgm:presLayoutVars>
          <dgm:bulletEnabled val="1"/>
        </dgm:presLayoutVars>
      </dgm:prSet>
      <dgm:spPr/>
    </dgm:pt>
    <dgm:pt modelId="{B46C6BEE-63BC-144B-A4B3-F0933416C7F2}" type="pres">
      <dgm:prSet presAssocID="{C2AB66B6-168F-D84F-BDF2-1363191E35BB}" presName="ThreeNodes_2" presStyleLbl="node1" presStyleIdx="1" presStyleCnt="3" custLinFactNeighborX="2904" custLinFactNeighborY="8258">
        <dgm:presLayoutVars>
          <dgm:bulletEnabled val="1"/>
        </dgm:presLayoutVars>
      </dgm:prSet>
      <dgm:spPr/>
    </dgm:pt>
    <dgm:pt modelId="{7425896A-B522-2A45-97C1-254DA139B011}" type="pres">
      <dgm:prSet presAssocID="{C2AB66B6-168F-D84F-BDF2-1363191E35BB}" presName="ThreeNodes_3" presStyleLbl="node1" presStyleIdx="2" presStyleCnt="3" custLinFactNeighborY="918">
        <dgm:presLayoutVars>
          <dgm:bulletEnabled val="1"/>
        </dgm:presLayoutVars>
      </dgm:prSet>
      <dgm:spPr/>
    </dgm:pt>
    <dgm:pt modelId="{104BDAE2-1B76-C54C-BD49-92CC2477C3D4}" type="pres">
      <dgm:prSet presAssocID="{C2AB66B6-168F-D84F-BDF2-1363191E35BB}" presName="ThreeConn_1-2" presStyleLbl="fgAccFollowNode1" presStyleIdx="0" presStyleCnt="2" custLinFactNeighborX="43759" custLinFactNeighborY="21171">
        <dgm:presLayoutVars>
          <dgm:bulletEnabled val="1"/>
        </dgm:presLayoutVars>
      </dgm:prSet>
      <dgm:spPr/>
    </dgm:pt>
    <dgm:pt modelId="{A7AF60BE-E728-D644-95F1-C4850850C753}" type="pres">
      <dgm:prSet presAssocID="{C2AB66B6-168F-D84F-BDF2-1363191E35BB}" presName="ThreeConn_2-3" presStyleLbl="fgAccFollowNode1" presStyleIdx="1" presStyleCnt="2" custLinFactNeighborX="39524" custLinFactNeighborY="9880">
        <dgm:presLayoutVars>
          <dgm:bulletEnabled val="1"/>
        </dgm:presLayoutVars>
      </dgm:prSet>
      <dgm:spPr/>
    </dgm:pt>
    <dgm:pt modelId="{D5EADF64-0D9A-E44F-B2D4-071FB9632CCC}" type="pres">
      <dgm:prSet presAssocID="{C2AB66B6-168F-D84F-BDF2-1363191E35BB}" presName="ThreeNodes_1_text" presStyleLbl="node1" presStyleIdx="2" presStyleCnt="3">
        <dgm:presLayoutVars>
          <dgm:bulletEnabled val="1"/>
        </dgm:presLayoutVars>
      </dgm:prSet>
      <dgm:spPr/>
    </dgm:pt>
    <dgm:pt modelId="{1B72A4FE-0090-8245-A42D-D0B9CA8A0B3F}" type="pres">
      <dgm:prSet presAssocID="{C2AB66B6-168F-D84F-BDF2-1363191E35BB}" presName="ThreeNodes_2_text" presStyleLbl="node1" presStyleIdx="2" presStyleCnt="3">
        <dgm:presLayoutVars>
          <dgm:bulletEnabled val="1"/>
        </dgm:presLayoutVars>
      </dgm:prSet>
      <dgm:spPr/>
    </dgm:pt>
    <dgm:pt modelId="{D4266248-E58F-DC4A-9F92-1A2E206856E5}" type="pres">
      <dgm:prSet presAssocID="{C2AB66B6-168F-D84F-BDF2-1363191E35BB}" presName="ThreeNodes_3_text" presStyleLbl="node1" presStyleIdx="2" presStyleCnt="3">
        <dgm:presLayoutVars>
          <dgm:bulletEnabled val="1"/>
        </dgm:presLayoutVars>
      </dgm:prSet>
      <dgm:spPr/>
    </dgm:pt>
  </dgm:ptLst>
  <dgm:cxnLst>
    <dgm:cxn modelId="{4042ED01-2F7F-ED4A-B6FF-DA4B43518A04}" type="presOf" srcId="{870A4197-685F-6B4A-AD26-E2C2E518685A}" destId="{F57F8537-42A7-F44A-8086-C9915DCCEC9A}" srcOrd="0" destOrd="0" presId="urn:microsoft.com/office/officeart/2005/8/layout/vProcess5"/>
    <dgm:cxn modelId="{26161519-2304-7240-BF45-596F95560012}" srcId="{C2AB66B6-168F-D84F-BDF2-1363191E35BB}" destId="{D531C527-5336-D24D-B0B4-AC1A02E49B71}" srcOrd="2" destOrd="0" parTransId="{F7EF2C8C-F9B2-6E44-9ADE-5EAA0B868F1A}" sibTransId="{8C35DAAE-423D-A642-AAD5-D912A3E544DE}"/>
    <dgm:cxn modelId="{8549BD22-F977-9F40-ACC7-E9A82EF5BD11}" srcId="{C2AB66B6-168F-D84F-BDF2-1363191E35BB}" destId="{870A4197-685F-6B4A-AD26-E2C2E518685A}" srcOrd="0" destOrd="0" parTransId="{C3137F77-3F37-E248-A015-2FA51F164073}" sibTransId="{FA2108C0-FCB1-E94B-B8C0-46A3625FAB69}"/>
    <dgm:cxn modelId="{2D345B34-70C8-624D-8DBB-683939993C44}" type="presOf" srcId="{D531C527-5336-D24D-B0B4-AC1A02E49B71}" destId="{7425896A-B522-2A45-97C1-254DA139B011}" srcOrd="0" destOrd="0" presId="urn:microsoft.com/office/officeart/2005/8/layout/vProcess5"/>
    <dgm:cxn modelId="{55B7B95B-540B-3946-A349-D75B92288CC7}" type="presOf" srcId="{FA2108C0-FCB1-E94B-B8C0-46A3625FAB69}" destId="{104BDAE2-1B76-C54C-BD49-92CC2477C3D4}" srcOrd="0" destOrd="0" presId="urn:microsoft.com/office/officeart/2005/8/layout/vProcess5"/>
    <dgm:cxn modelId="{C4E74269-F17E-F443-A74C-F7BC82060BE3}" type="presOf" srcId="{553CBE20-1CD3-D541-A2DC-A35241EE1B30}" destId="{A7AF60BE-E728-D644-95F1-C4850850C753}" srcOrd="0" destOrd="0" presId="urn:microsoft.com/office/officeart/2005/8/layout/vProcess5"/>
    <dgm:cxn modelId="{63135774-7628-014B-8F65-65C5B25B3C87}" type="presOf" srcId="{D531C527-5336-D24D-B0B4-AC1A02E49B71}" destId="{D4266248-E58F-DC4A-9F92-1A2E206856E5}" srcOrd="1" destOrd="0" presId="urn:microsoft.com/office/officeart/2005/8/layout/vProcess5"/>
    <dgm:cxn modelId="{4574B3A8-6CE1-9445-9593-50849D5CF613}" type="presOf" srcId="{870A4197-685F-6B4A-AD26-E2C2E518685A}" destId="{D5EADF64-0D9A-E44F-B2D4-071FB9632CCC}" srcOrd="1" destOrd="0" presId="urn:microsoft.com/office/officeart/2005/8/layout/vProcess5"/>
    <dgm:cxn modelId="{4CD2BAAF-406E-8B4E-A636-90F1582607A0}" type="presOf" srcId="{C2AB66B6-168F-D84F-BDF2-1363191E35BB}" destId="{8CCE1953-A932-8C4E-8221-EF1242931CF4}" srcOrd="0" destOrd="0" presId="urn:microsoft.com/office/officeart/2005/8/layout/vProcess5"/>
    <dgm:cxn modelId="{54D4E3BB-436A-514B-A1FF-AE9D7F3FFB71}" srcId="{C2AB66B6-168F-D84F-BDF2-1363191E35BB}" destId="{1FCB3D38-9188-4B4F-B1EE-4C76A67BDDF0}" srcOrd="1" destOrd="0" parTransId="{AC2517FC-8718-844B-9E07-094CD63D3294}" sibTransId="{553CBE20-1CD3-D541-A2DC-A35241EE1B30}"/>
    <dgm:cxn modelId="{326C4BC8-BC58-A747-90B6-31B28ACCF554}" type="presOf" srcId="{1FCB3D38-9188-4B4F-B1EE-4C76A67BDDF0}" destId="{B46C6BEE-63BC-144B-A4B3-F0933416C7F2}" srcOrd="0" destOrd="0" presId="urn:microsoft.com/office/officeart/2005/8/layout/vProcess5"/>
    <dgm:cxn modelId="{328874DB-9A7E-4248-BAC2-955F42C19A52}" type="presOf" srcId="{1FCB3D38-9188-4B4F-B1EE-4C76A67BDDF0}" destId="{1B72A4FE-0090-8245-A42D-D0B9CA8A0B3F}" srcOrd="1" destOrd="0" presId="urn:microsoft.com/office/officeart/2005/8/layout/vProcess5"/>
    <dgm:cxn modelId="{58CF2763-2541-6C4C-8701-C46817783EE8}" type="presParOf" srcId="{8CCE1953-A932-8C4E-8221-EF1242931CF4}" destId="{6C3DF838-3665-E942-A125-AC9354931FA1}" srcOrd="0" destOrd="0" presId="urn:microsoft.com/office/officeart/2005/8/layout/vProcess5"/>
    <dgm:cxn modelId="{8ED8C38A-0D45-A243-A7C0-7A452DE17573}" type="presParOf" srcId="{8CCE1953-A932-8C4E-8221-EF1242931CF4}" destId="{F57F8537-42A7-F44A-8086-C9915DCCEC9A}" srcOrd="1" destOrd="0" presId="urn:microsoft.com/office/officeart/2005/8/layout/vProcess5"/>
    <dgm:cxn modelId="{C1D03BB3-0E33-8547-AE33-BD056898B757}" type="presParOf" srcId="{8CCE1953-A932-8C4E-8221-EF1242931CF4}" destId="{B46C6BEE-63BC-144B-A4B3-F0933416C7F2}" srcOrd="2" destOrd="0" presId="urn:microsoft.com/office/officeart/2005/8/layout/vProcess5"/>
    <dgm:cxn modelId="{B1459082-A77C-2C41-954B-AB46944FA7CA}" type="presParOf" srcId="{8CCE1953-A932-8C4E-8221-EF1242931CF4}" destId="{7425896A-B522-2A45-97C1-254DA139B011}" srcOrd="3" destOrd="0" presId="urn:microsoft.com/office/officeart/2005/8/layout/vProcess5"/>
    <dgm:cxn modelId="{DE318557-B32C-7B41-A0DB-996008C1E0E9}" type="presParOf" srcId="{8CCE1953-A932-8C4E-8221-EF1242931CF4}" destId="{104BDAE2-1B76-C54C-BD49-92CC2477C3D4}" srcOrd="4" destOrd="0" presId="urn:microsoft.com/office/officeart/2005/8/layout/vProcess5"/>
    <dgm:cxn modelId="{B9CAA072-8C52-F948-92E3-AE63654CFA8D}" type="presParOf" srcId="{8CCE1953-A932-8C4E-8221-EF1242931CF4}" destId="{A7AF60BE-E728-D644-95F1-C4850850C753}" srcOrd="5" destOrd="0" presId="urn:microsoft.com/office/officeart/2005/8/layout/vProcess5"/>
    <dgm:cxn modelId="{BEFB3E33-572B-6F44-9438-6FE3C00078C5}" type="presParOf" srcId="{8CCE1953-A932-8C4E-8221-EF1242931CF4}" destId="{D5EADF64-0D9A-E44F-B2D4-071FB9632CCC}" srcOrd="6" destOrd="0" presId="urn:microsoft.com/office/officeart/2005/8/layout/vProcess5"/>
    <dgm:cxn modelId="{4F20E28A-4FC3-3E47-A64E-7B0734ED3884}" type="presParOf" srcId="{8CCE1953-A932-8C4E-8221-EF1242931CF4}" destId="{1B72A4FE-0090-8245-A42D-D0B9CA8A0B3F}" srcOrd="7" destOrd="0" presId="urn:microsoft.com/office/officeart/2005/8/layout/vProcess5"/>
    <dgm:cxn modelId="{8EF5FA69-197F-2445-88C2-A97CA6A399B8}" type="presParOf" srcId="{8CCE1953-A932-8C4E-8221-EF1242931CF4}" destId="{D4266248-E58F-DC4A-9F92-1A2E206856E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5C7271-2DB7-154D-85CE-CCB4777F3402}" type="doc">
      <dgm:prSet loTypeId="urn:microsoft.com/office/officeart/2005/8/layout/hChevron3" loCatId="" qsTypeId="urn:microsoft.com/office/officeart/2005/8/quickstyle/simple1" qsCatId="simple" csTypeId="urn:microsoft.com/office/officeart/2005/8/colors/accent3_4" csCatId="accent3" phldr="1"/>
      <dgm:spPr/>
      <dgm:t>
        <a:bodyPr/>
        <a:lstStyle/>
        <a:p>
          <a:endParaRPr lang="en-US"/>
        </a:p>
      </dgm:t>
    </dgm:pt>
    <dgm:pt modelId="{6C70AA9C-DE01-4E4A-BC53-D93A2ECB7102}" type="pres">
      <dgm:prSet presAssocID="{B35C7271-2DB7-154D-85CE-CCB4777F3402}" presName="Name0" presStyleCnt="0">
        <dgm:presLayoutVars>
          <dgm:dir/>
          <dgm:resizeHandles val="exact"/>
        </dgm:presLayoutVars>
      </dgm:prSet>
      <dgm:spPr/>
    </dgm:pt>
  </dgm:ptLst>
  <dgm:cxnLst>
    <dgm:cxn modelId="{844B2F22-0C52-F94A-A39C-86A11455919F}" type="presOf" srcId="{B35C7271-2DB7-154D-85CE-CCB4777F3402}" destId="{6C70AA9C-DE01-4E4A-BC53-D93A2ECB7102}"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F8537-42A7-F44A-8086-C9915DCCEC9A}">
      <dsp:nvSpPr>
        <dsp:cNvPr id="0" name=""/>
        <dsp:cNvSpPr/>
      </dsp:nvSpPr>
      <dsp:spPr>
        <a:xfrm>
          <a:off x="314402" y="161928"/>
          <a:ext cx="9185003" cy="103813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nl-NL" sz="2800" kern="1200"/>
            <a:t>Domeinspecifieke leerresultaten (Vlaanderen-breed)</a:t>
          </a:r>
          <a:br>
            <a:rPr lang="nl-NL" sz="2800" kern="1200"/>
          </a:br>
          <a:r>
            <a:rPr lang="nl-NL" sz="2800" kern="1200"/>
            <a:t>Professionele bachelor Toegepaste Informatica</a:t>
          </a:r>
        </a:p>
      </dsp:txBody>
      <dsp:txXfrm>
        <a:off x="344808" y="192334"/>
        <a:ext cx="8064774" cy="977322"/>
      </dsp:txXfrm>
    </dsp:sp>
    <dsp:sp modelId="{B46C6BEE-63BC-144B-A4B3-F0933416C7F2}">
      <dsp:nvSpPr>
        <dsp:cNvPr id="0" name=""/>
        <dsp:cNvSpPr/>
      </dsp:nvSpPr>
      <dsp:spPr>
        <a:xfrm>
          <a:off x="1077173" y="1296885"/>
          <a:ext cx="9185003" cy="1038134"/>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nl-NL" sz="2800" kern="1200"/>
            <a:t>Opleidingsspecifieke leerresultaten</a:t>
          </a:r>
        </a:p>
      </dsp:txBody>
      <dsp:txXfrm>
        <a:off x="1107579" y="1327291"/>
        <a:ext cx="7638962" cy="977322"/>
      </dsp:txXfrm>
    </dsp:sp>
    <dsp:sp modelId="{7425896A-B522-2A45-97C1-254DA139B011}">
      <dsp:nvSpPr>
        <dsp:cNvPr id="0" name=""/>
        <dsp:cNvSpPr/>
      </dsp:nvSpPr>
      <dsp:spPr>
        <a:xfrm>
          <a:off x="1620882" y="2422313"/>
          <a:ext cx="9185003" cy="1038134"/>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nl-NL" sz="2800" kern="1200"/>
            <a:t>Competenties en doelstellingen</a:t>
          </a:r>
        </a:p>
      </dsp:txBody>
      <dsp:txXfrm>
        <a:off x="1651288" y="2452719"/>
        <a:ext cx="7638962" cy="977322"/>
      </dsp:txXfrm>
    </dsp:sp>
    <dsp:sp modelId="{104BDAE2-1B76-C54C-BD49-92CC2477C3D4}">
      <dsp:nvSpPr>
        <dsp:cNvPr id="0" name=""/>
        <dsp:cNvSpPr/>
      </dsp:nvSpPr>
      <dsp:spPr>
        <a:xfrm>
          <a:off x="8805495" y="930111"/>
          <a:ext cx="674787" cy="674787"/>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nl-NL" sz="3000" kern="1200"/>
        </a:p>
      </dsp:txBody>
      <dsp:txXfrm>
        <a:off x="8957322" y="930111"/>
        <a:ext cx="371133" cy="507777"/>
      </dsp:txXfrm>
    </dsp:sp>
    <dsp:sp modelId="{A7AF60BE-E728-D644-95F1-C4850850C753}">
      <dsp:nvSpPr>
        <dsp:cNvPr id="0" name=""/>
        <dsp:cNvSpPr/>
      </dsp:nvSpPr>
      <dsp:spPr>
        <a:xfrm>
          <a:off x="9587360" y="2058156"/>
          <a:ext cx="674787" cy="674787"/>
        </a:xfrm>
        <a:prstGeom prst="downArrow">
          <a:avLst>
            <a:gd name="adj1" fmla="val 55000"/>
            <a:gd name="adj2" fmla="val 45000"/>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nl-NL" sz="3000" kern="1200"/>
        </a:p>
      </dsp:txBody>
      <dsp:txXfrm>
        <a:off x="9739187" y="2058156"/>
        <a:ext cx="371133" cy="5077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AE753A-9A06-804F-98E6-FD33E57F14C8}" type="datetimeFigureOut">
              <a:rPr lang="nl-NL" smtClean="0"/>
              <a:t>19-2-2026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1191BA-05A7-A44A-B328-DC6A54A84F9D}" type="slidenum">
              <a:rPr lang="nl-NL" smtClean="0"/>
              <a:t>‹#›</a:t>
            </a:fld>
            <a:endParaRPr lang="nl-NL"/>
          </a:p>
        </p:txBody>
      </p:sp>
    </p:spTree>
    <p:extLst>
      <p:ext uri="{BB962C8B-B14F-4D97-AF65-F5344CB8AC3E}">
        <p14:creationId xmlns:p14="http://schemas.microsoft.com/office/powerpoint/2010/main" val="1686542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2E7A8C70-7C10-4E46-83C0-FA791EE78720}" type="slidenum">
              <a:rPr lang="nl-BE" smtClean="0"/>
              <a:t>1</a:t>
            </a:fld>
            <a:endParaRPr lang="nl-BE"/>
          </a:p>
        </p:txBody>
      </p:sp>
    </p:spTree>
    <p:extLst>
      <p:ext uri="{BB962C8B-B14F-4D97-AF65-F5344CB8AC3E}">
        <p14:creationId xmlns:p14="http://schemas.microsoft.com/office/powerpoint/2010/main" val="3690796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ED714-CD51-CB44-B8E3-B61CCFEF6695}" type="slidenum">
              <a:rPr kumimoji="0" lang="nl-NL"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75243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a:effectLst/>
                <a:latin typeface="Calibri" panose="020F0502020204030204" pitchFamily="34" charset="0"/>
                <a:ea typeface="Calibri" panose="020F0502020204030204" pitchFamily="34" charset="0"/>
                <a:cs typeface="Times New Roman" panose="02020603050405020304" pitchFamily="18" charset="0"/>
              </a:rPr>
              <a:t>Wanneer we een student laten afstuderen met een </a:t>
            </a:r>
            <a:r>
              <a:rPr lang="nl-BE" sz="1800" err="1">
                <a:effectLst/>
                <a:latin typeface="Calibri" panose="020F0502020204030204" pitchFamily="34" charset="0"/>
                <a:ea typeface="Calibri" panose="020F0502020204030204" pitchFamily="34" charset="0"/>
                <a:cs typeface="Times New Roman" panose="02020603050405020304" pitchFamily="18" charset="0"/>
              </a:rPr>
              <a:t>bachelordiploma</a:t>
            </a:r>
            <a:r>
              <a:rPr lang="nl-BE" sz="1800">
                <a:effectLst/>
                <a:latin typeface="Calibri" panose="020F0502020204030204" pitchFamily="34" charset="0"/>
                <a:ea typeface="Calibri" panose="020F0502020204030204" pitchFamily="34" charset="0"/>
                <a:cs typeface="Times New Roman" panose="02020603050405020304" pitchFamily="18" charset="0"/>
              </a:rPr>
              <a:t> moeten we er zeker van zijn dat hij of zij dat niveau ook waardig is en voldoet aan alle vooropgestelde doelstellingen van het eindniveau. Het Bachelor Project is de laatste fase van het opleidingstraject van de student en dus ook de belangrijkste om dat eindniveau aan te tonen.</a:t>
            </a:r>
          </a:p>
          <a:p>
            <a:endParaRPr lang="nl-BE"/>
          </a:p>
        </p:txBody>
      </p:sp>
      <p:sp>
        <p:nvSpPr>
          <p:cNvPr id="4" name="Tijdelijke aanduiding voor dianummer 3"/>
          <p:cNvSpPr>
            <a:spLocks noGrp="1"/>
          </p:cNvSpPr>
          <p:nvPr>
            <p:ph type="sldNum" sz="quarter" idx="5"/>
          </p:nvPr>
        </p:nvSpPr>
        <p:spPr/>
        <p:txBody>
          <a:bodyPr/>
          <a:lstStyle/>
          <a:p>
            <a:fld id="{1B1191BA-05A7-A44A-B328-DC6A54A84F9D}" type="slidenum">
              <a:rPr lang="nl-NL" smtClean="0"/>
              <a:t>15</a:t>
            </a:fld>
            <a:endParaRPr lang="nl-NL"/>
          </a:p>
        </p:txBody>
      </p:sp>
    </p:spTree>
    <p:extLst>
      <p:ext uri="{BB962C8B-B14F-4D97-AF65-F5344CB8AC3E}">
        <p14:creationId xmlns:p14="http://schemas.microsoft.com/office/powerpoint/2010/main" val="3453181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a:effectLst/>
                <a:latin typeface="Calibri" panose="020F0502020204030204" pitchFamily="34" charset="0"/>
                <a:ea typeface="Calibri" panose="020F0502020204030204" pitchFamily="34" charset="0"/>
                <a:cs typeface="Times New Roman" panose="02020603050405020304" pitchFamily="18" charset="0"/>
              </a:rPr>
              <a:t>Wie bepaalt dat eindniveau? Vlaanderen via DLR, instellingen via OLR: profileren, USP’s in de verf zetten, bijvoorbeeld via keuzetracks of afstudeerrichtingen.</a:t>
            </a:r>
          </a:p>
        </p:txBody>
      </p:sp>
      <p:sp>
        <p:nvSpPr>
          <p:cNvPr id="4" name="Tijdelijke aanduiding voor dianummer 3"/>
          <p:cNvSpPr>
            <a:spLocks noGrp="1"/>
          </p:cNvSpPr>
          <p:nvPr>
            <p:ph type="sldNum" sz="quarter" idx="5"/>
          </p:nvPr>
        </p:nvSpPr>
        <p:spPr/>
        <p:txBody>
          <a:bodyPr/>
          <a:lstStyle/>
          <a:p>
            <a:fld id="{1B1191BA-05A7-A44A-B328-DC6A54A84F9D}" type="slidenum">
              <a:rPr lang="nl-NL" smtClean="0"/>
              <a:t>16</a:t>
            </a:fld>
            <a:endParaRPr lang="nl-NL"/>
          </a:p>
        </p:txBody>
      </p:sp>
    </p:spTree>
    <p:extLst>
      <p:ext uri="{BB962C8B-B14F-4D97-AF65-F5344CB8AC3E}">
        <p14:creationId xmlns:p14="http://schemas.microsoft.com/office/powerpoint/2010/main" val="1437541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Wij kiezen ervoor om te starten met een generieke fase en stelselmatig te evolueren naar specialisatie en vervolgens integratie.</a:t>
            </a:r>
          </a:p>
        </p:txBody>
      </p:sp>
      <p:sp>
        <p:nvSpPr>
          <p:cNvPr id="4" name="Tijdelijke aanduiding voor dianummer 3"/>
          <p:cNvSpPr>
            <a:spLocks noGrp="1"/>
          </p:cNvSpPr>
          <p:nvPr>
            <p:ph type="sldNum" sz="quarter" idx="5"/>
          </p:nvPr>
        </p:nvSpPr>
        <p:spPr/>
        <p:txBody>
          <a:bodyPr/>
          <a:lstStyle/>
          <a:p>
            <a:fld id="{1B1191BA-05A7-A44A-B328-DC6A54A84F9D}" type="slidenum">
              <a:rPr lang="nl-NL" smtClean="0"/>
              <a:t>17</a:t>
            </a:fld>
            <a:endParaRPr lang="nl-NL"/>
          </a:p>
        </p:txBody>
      </p:sp>
    </p:spTree>
    <p:extLst>
      <p:ext uri="{BB962C8B-B14F-4D97-AF65-F5344CB8AC3E}">
        <p14:creationId xmlns:p14="http://schemas.microsoft.com/office/powerpoint/2010/main" val="4168373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B1191BA-05A7-A44A-B328-DC6A54A84F9D}" type="slidenum">
              <a:rPr lang="nl-NL" smtClean="0"/>
              <a:t>18</a:t>
            </a:fld>
            <a:endParaRPr lang="nl-NL"/>
          </a:p>
        </p:txBody>
      </p:sp>
    </p:spTree>
    <p:extLst>
      <p:ext uri="{BB962C8B-B14F-4D97-AF65-F5344CB8AC3E}">
        <p14:creationId xmlns:p14="http://schemas.microsoft.com/office/powerpoint/2010/main" val="1450027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B1191BA-05A7-A44A-B328-DC6A54A84F9D}" type="slidenum">
              <a:rPr lang="nl-NL" smtClean="0"/>
              <a:t>20</a:t>
            </a:fld>
            <a:endParaRPr lang="nl-NL"/>
          </a:p>
        </p:txBody>
      </p:sp>
    </p:spTree>
    <p:extLst>
      <p:ext uri="{BB962C8B-B14F-4D97-AF65-F5344CB8AC3E}">
        <p14:creationId xmlns:p14="http://schemas.microsoft.com/office/powerpoint/2010/main" val="68440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2E7A8C70-7C10-4E46-83C0-FA791EE78720}" type="slidenum">
              <a:rPr lang="nl-BE" smtClean="0"/>
              <a:t>25</a:t>
            </a:fld>
            <a:endParaRPr lang="nl-BE"/>
          </a:p>
        </p:txBody>
      </p:sp>
    </p:spTree>
    <p:extLst>
      <p:ext uri="{BB962C8B-B14F-4D97-AF65-F5344CB8AC3E}">
        <p14:creationId xmlns:p14="http://schemas.microsoft.com/office/powerpoint/2010/main" val="3360565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C91BE-C643-279F-1D56-2D01861D2B5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B4FFD81-CE81-D214-EDDE-AC5A3BAEA09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9A9C57C-CC3D-C5D8-EEDC-4DC0D42DF80B}"/>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07943FEE-6E85-A7BF-75CB-2B917980197B}"/>
              </a:ext>
            </a:extLst>
          </p:cNvPr>
          <p:cNvSpPr>
            <a:spLocks noGrp="1"/>
          </p:cNvSpPr>
          <p:nvPr>
            <p:ph type="sldNum" sz="quarter" idx="10"/>
          </p:nvPr>
        </p:nvSpPr>
        <p:spPr/>
        <p:txBody>
          <a:bodyPr/>
          <a:lstStyle/>
          <a:p>
            <a:fld id="{2E7A8C70-7C10-4E46-83C0-FA791EE78720}" type="slidenum">
              <a:rPr lang="nl-BE" smtClean="0"/>
              <a:t>42</a:t>
            </a:fld>
            <a:endParaRPr lang="nl-BE"/>
          </a:p>
        </p:txBody>
      </p:sp>
    </p:spTree>
    <p:extLst>
      <p:ext uri="{BB962C8B-B14F-4D97-AF65-F5344CB8AC3E}">
        <p14:creationId xmlns:p14="http://schemas.microsoft.com/office/powerpoint/2010/main" val="10232917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A19B0EF-8B8D-0E80-6F26-2E02CE89217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85" r="4412" b="13669"/>
          <a:stretch/>
        </p:blipFill>
        <p:spPr>
          <a:xfrm>
            <a:off x="7033188" y="3444799"/>
            <a:ext cx="5158811" cy="3413201"/>
          </a:xfrm>
          <a:prstGeom prst="rect">
            <a:avLst/>
          </a:prstGeom>
        </p:spPr>
      </p:pic>
      <p:sp>
        <p:nvSpPr>
          <p:cNvPr id="2" name="Titel 1"/>
          <p:cNvSpPr>
            <a:spLocks noGrp="1"/>
          </p:cNvSpPr>
          <p:nvPr>
            <p:ph type="ctrTitle"/>
          </p:nvPr>
        </p:nvSpPr>
        <p:spPr>
          <a:xfrm>
            <a:off x="1523999" y="1113180"/>
            <a:ext cx="9144000" cy="2033637"/>
          </a:xfrm>
        </p:spPr>
        <p:txBody>
          <a:bodyPr anchor="b"/>
          <a:lstStyle>
            <a:lvl1pPr algn="ctr">
              <a:defRPr sz="6000" b="1">
                <a:solidFill>
                  <a:srgbClr val="58A618"/>
                </a:solidFill>
                <a:latin typeface="+mn-lt"/>
              </a:defRPr>
            </a:lvl1pPr>
          </a:lstStyle>
          <a:p>
            <a:r>
              <a:rPr lang="nl-NL"/>
              <a:t>Klik om de stijl te bewerken</a:t>
            </a:r>
            <a:endParaRPr lang="nl-BE"/>
          </a:p>
        </p:txBody>
      </p:sp>
      <p:sp>
        <p:nvSpPr>
          <p:cNvPr id="3" name="Ondertitel 2"/>
          <p:cNvSpPr>
            <a:spLocks noGrp="1"/>
          </p:cNvSpPr>
          <p:nvPr>
            <p:ph type="subTitle" idx="1"/>
          </p:nvPr>
        </p:nvSpPr>
        <p:spPr>
          <a:xfrm>
            <a:off x="3697355" y="3322846"/>
            <a:ext cx="4797288" cy="216355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6D69ACB7-8DA7-4AF8-A474-46A1998EDF52}" type="datetimeFigureOut">
              <a:rPr lang="nl-BE" smtClean="0"/>
              <a:t>19/02/2026</a:t>
            </a:fld>
            <a:endParaRPr lang="nl-BE"/>
          </a:p>
        </p:txBody>
      </p:sp>
      <p:sp>
        <p:nvSpPr>
          <p:cNvPr id="6" name="Tijdelijke aanduiding voor dianummer 5"/>
          <p:cNvSpPr>
            <a:spLocks noGrp="1"/>
          </p:cNvSpPr>
          <p:nvPr>
            <p:ph type="sldNum" sz="quarter" idx="12"/>
          </p:nvPr>
        </p:nvSpPr>
        <p:spPr/>
        <p:txBody>
          <a:bodyPr/>
          <a:lstStyle/>
          <a:p>
            <a:fld id="{C5EEABA0-D78B-4F9C-9026-5872651F022D}" type="slidenum">
              <a:rPr lang="nl-BE" smtClean="0"/>
              <a:t>‹#›</a:t>
            </a:fld>
            <a:endParaRPr lang="nl-BE"/>
          </a:p>
        </p:txBody>
      </p:sp>
      <p:pic>
        <p:nvPicPr>
          <p:cNvPr id="9" name="Afbeelding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60461" y="6248784"/>
            <a:ext cx="2471076" cy="472691"/>
          </a:xfrm>
          <a:prstGeom prst="rect">
            <a:avLst/>
          </a:prstGeom>
        </p:spPr>
      </p:pic>
    </p:spTree>
    <p:extLst>
      <p:ext uri="{BB962C8B-B14F-4D97-AF65-F5344CB8AC3E}">
        <p14:creationId xmlns:p14="http://schemas.microsoft.com/office/powerpoint/2010/main" val="2469918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D69ACB7-8DA7-4AF8-A474-46A1998EDF52}" type="datetimeFigureOut">
              <a:rPr lang="nl-BE" smtClean="0"/>
              <a:t>19/02/2026</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C5EEABA0-D78B-4F9C-9026-5872651F022D}" type="slidenum">
              <a:rPr lang="nl-BE" smtClean="0"/>
              <a:t>‹#›</a:t>
            </a:fld>
            <a:endParaRPr lang="nl-BE"/>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533006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D69ACB7-8DA7-4AF8-A474-46A1998EDF52}" type="datetimeFigureOut">
              <a:rPr lang="nl-BE" smtClean="0"/>
              <a:t>19/02/2026</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C5EEABA0-D78B-4F9C-9026-5872651F022D}" type="slidenum">
              <a:rPr lang="nl-BE" smtClean="0"/>
              <a:t>‹#›</a:t>
            </a:fld>
            <a:endParaRPr lang="nl-BE"/>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3550391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solidFill>
                  <a:srgbClr val="58A618"/>
                </a:solidFill>
                <a:latin typeface="+mn-lt"/>
              </a:defRPr>
            </a:lvl1p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6D69ACB7-8DA7-4AF8-A474-46A1998EDF52}" type="datetimeFigureOut">
              <a:rPr lang="nl-BE" smtClean="0"/>
              <a:t>19/02/2026</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C5EEABA0-D78B-4F9C-9026-5872651F022D}" type="slidenum">
              <a:rPr lang="nl-BE" smtClean="0"/>
              <a:t>‹#›</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170841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lvl1pPr>
              <a:defRPr b="1">
                <a:solidFill>
                  <a:srgbClr val="58A618"/>
                </a:solidFill>
                <a:latin typeface="+mn-lt"/>
              </a:defRPr>
            </a:lvl1pPr>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6D69ACB7-8DA7-4AF8-A474-46A1998EDF52}" type="datetimeFigureOut">
              <a:rPr lang="nl-BE" smtClean="0"/>
              <a:t>19/02/2026</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C5EEABA0-D78B-4F9C-9026-5872651F022D}" type="slidenum">
              <a:rPr lang="nl-BE" smtClean="0"/>
              <a:t>‹#›</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1144752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pic>
        <p:nvPicPr>
          <p:cNvPr id="5" name="Afbeelding 4" descr="beeldslogan.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478153" y="0"/>
            <a:ext cx="7213600" cy="6858000"/>
          </a:xfrm>
          <a:prstGeom prst="rect">
            <a:avLst/>
          </a:prstGeom>
        </p:spPr>
      </p:pic>
    </p:spTree>
    <p:extLst>
      <p:ext uri="{BB962C8B-B14F-4D97-AF65-F5344CB8AC3E}">
        <p14:creationId xmlns:p14="http://schemas.microsoft.com/office/powerpoint/2010/main" val="910811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5_Titel en object">
    <p:spTree>
      <p:nvGrpSpPr>
        <p:cNvPr id="1" name=""/>
        <p:cNvGrpSpPr/>
        <p:nvPr/>
      </p:nvGrpSpPr>
      <p:grpSpPr>
        <a:xfrm>
          <a:off x="0" y="0"/>
          <a:ext cx="0" cy="0"/>
          <a:chOff x="0" y="0"/>
          <a:chExt cx="0" cy="0"/>
        </a:xfrm>
      </p:grpSpPr>
      <p:sp>
        <p:nvSpPr>
          <p:cNvPr id="12" name="Titel 1"/>
          <p:cNvSpPr>
            <a:spLocks noGrp="1"/>
          </p:cNvSpPr>
          <p:nvPr>
            <p:ph type="ctrTitle" hasCustomPrompt="1"/>
          </p:nvPr>
        </p:nvSpPr>
        <p:spPr>
          <a:xfrm>
            <a:off x="515937" y="492821"/>
            <a:ext cx="11160126" cy="992186"/>
          </a:xfrm>
          <a:prstGeom prst="rect">
            <a:avLst/>
          </a:prstGeom>
        </p:spPr>
        <p:txBody>
          <a:bodyPr lIns="0" tIns="0" rIns="0" bIns="0" anchor="ctr">
            <a:normAutofit/>
          </a:bodyPr>
          <a:lstStyle>
            <a:lvl1pPr algn="l">
              <a:defRPr sz="3500"/>
            </a:lvl1pPr>
          </a:lstStyle>
          <a:p>
            <a:r>
              <a:rPr lang="nl-NL"/>
              <a:t>Klik om de stijl te bewerken</a:t>
            </a:r>
            <a:endParaRPr lang="nl-BE"/>
          </a:p>
        </p:txBody>
      </p:sp>
      <p:cxnSp>
        <p:nvCxnSpPr>
          <p:cNvPr id="11" name="Rechte verbindingslijn 10">
            <a:extLst>
              <a:ext uri="{FF2B5EF4-FFF2-40B4-BE49-F238E27FC236}">
                <a16:creationId xmlns:a16="http://schemas.microsoft.com/office/drawing/2014/main" id="{C3C9963B-B569-E342-AE92-29FD0E82DA70}"/>
              </a:ext>
            </a:extLst>
          </p:cNvPr>
          <p:cNvCxnSpPr>
            <a:cxnSpLocks/>
          </p:cNvCxnSpPr>
          <p:nvPr userDrawn="1"/>
        </p:nvCxnSpPr>
        <p:spPr>
          <a:xfrm flipV="1">
            <a:off x="0" y="6454774"/>
            <a:ext cx="2547938" cy="29146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4" name="Rechte verbindingslijn 13">
            <a:extLst>
              <a:ext uri="{FF2B5EF4-FFF2-40B4-BE49-F238E27FC236}">
                <a16:creationId xmlns:a16="http://schemas.microsoft.com/office/drawing/2014/main" id="{D9834A67-6C01-9245-8316-7AB7AD0E8EC7}"/>
              </a:ext>
            </a:extLst>
          </p:cNvPr>
          <p:cNvCxnSpPr>
            <a:cxnSpLocks/>
          </p:cNvCxnSpPr>
          <p:nvPr userDrawn="1"/>
        </p:nvCxnSpPr>
        <p:spPr>
          <a:xfrm>
            <a:off x="-45055" y="5697538"/>
            <a:ext cx="4090005" cy="1192212"/>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7" name="Rechte verbindingslijn 16">
            <a:extLst>
              <a:ext uri="{FF2B5EF4-FFF2-40B4-BE49-F238E27FC236}">
                <a16:creationId xmlns:a16="http://schemas.microsoft.com/office/drawing/2014/main" id="{9A22D742-C8FE-2545-91FC-B68DF3C8D810}"/>
              </a:ext>
            </a:extLst>
          </p:cNvPr>
          <p:cNvCxnSpPr>
            <a:cxnSpLocks/>
          </p:cNvCxnSpPr>
          <p:nvPr userDrawn="1"/>
        </p:nvCxnSpPr>
        <p:spPr>
          <a:xfrm flipH="1">
            <a:off x="515938" y="6067425"/>
            <a:ext cx="696912" cy="617855"/>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jdelijke aanduiding voor inhoud 2">
            <a:extLst>
              <a:ext uri="{FF2B5EF4-FFF2-40B4-BE49-F238E27FC236}">
                <a16:creationId xmlns:a16="http://schemas.microsoft.com/office/drawing/2014/main" id="{6CEF3A51-AF06-1649-AF17-A39E3C04180F}"/>
              </a:ext>
            </a:extLst>
          </p:cNvPr>
          <p:cNvSpPr>
            <a:spLocks noGrp="1"/>
          </p:cNvSpPr>
          <p:nvPr>
            <p:ph idx="10"/>
          </p:nvPr>
        </p:nvSpPr>
        <p:spPr>
          <a:xfrm>
            <a:off x="515939" y="1631055"/>
            <a:ext cx="11160124" cy="4066483"/>
          </a:xfrm>
          <a:prstGeom prst="rect">
            <a:avLst/>
          </a:prstGeom>
        </p:spPr>
        <p:txBody>
          <a:bodyPr lIns="0" tIns="0" rIns="0" bIns="0" numCol="2" spcCol="144000"/>
          <a:lstStyle>
            <a:lvl1pPr marL="0" indent="0">
              <a:buFontTx/>
              <a:buNone/>
              <a:defRPr sz="2400" b="1">
                <a:latin typeface="Arial" panose="020B0604020202020204" pitchFamily="34" charset="0"/>
                <a:cs typeface="Arial" panose="020B0604020202020204" pitchFamily="34" charset="0"/>
              </a:defRPr>
            </a:lvl1pPr>
            <a:lvl2pPr marL="406400" indent="-228600">
              <a:tabLst/>
              <a:defRPr sz="2000"/>
            </a:lvl2pPr>
            <a:lvl3pPr marL="668338" indent="-228600">
              <a:buFont typeface="Wingdings" pitchFamily="2" charset="2"/>
              <a:buChar char="§"/>
              <a:tabLst/>
              <a:defRPr/>
            </a:lvl3pPr>
          </a:lstStyle>
          <a:p>
            <a:pPr lvl="0"/>
            <a:r>
              <a:rPr lang="nl-NL"/>
              <a:t>Klikken om de tekststijl van het model te bewerken</a:t>
            </a:r>
          </a:p>
          <a:p>
            <a:pPr lvl="1"/>
            <a:r>
              <a:rPr lang="nl-NL"/>
              <a:t>Tweede niveau</a:t>
            </a:r>
          </a:p>
          <a:p>
            <a:pPr lvl="2"/>
            <a:r>
              <a:rPr lang="nl-NL"/>
              <a:t>Derde niveau</a:t>
            </a:r>
          </a:p>
        </p:txBody>
      </p:sp>
      <p:cxnSp>
        <p:nvCxnSpPr>
          <p:cNvPr id="15" name="Rechte verbindingslijn 14">
            <a:extLst>
              <a:ext uri="{FF2B5EF4-FFF2-40B4-BE49-F238E27FC236}">
                <a16:creationId xmlns:a16="http://schemas.microsoft.com/office/drawing/2014/main" id="{1E01629D-F764-7849-95E6-24BC7D77D40A}"/>
              </a:ext>
            </a:extLst>
          </p:cNvPr>
          <p:cNvCxnSpPr>
            <a:cxnSpLocks/>
          </p:cNvCxnSpPr>
          <p:nvPr userDrawn="1"/>
        </p:nvCxnSpPr>
        <p:spPr>
          <a:xfrm>
            <a:off x="2038350" y="6308725"/>
            <a:ext cx="7712479"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49903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solidFill>
                  <a:srgbClr val="58A618"/>
                </a:solidFill>
                <a:latin typeface="+mn-lt"/>
              </a:defRPr>
            </a:lvl1p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6D69ACB7-8DA7-4AF8-A474-46A1998EDF52}" type="datetimeFigureOut">
              <a:rPr lang="nl-BE" smtClean="0"/>
              <a:t>19/02/2026</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C5EEABA0-D78B-4F9C-9026-5872651F022D}" type="slidenum">
              <a:rPr lang="nl-BE" smtClean="0"/>
              <a:t>‹#›</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2301119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solidFill>
                  <a:srgbClr val="58A618"/>
                </a:solidFill>
                <a:latin typeface="+mn-lt"/>
              </a:defRPr>
            </a:lvl1p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6D69ACB7-8DA7-4AF8-A474-46A1998EDF52}" type="datetimeFigureOut">
              <a:rPr lang="nl-BE" smtClean="0"/>
              <a:t>19/02/2026</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C5EEABA0-D78B-4F9C-9026-5872651F022D}" type="slidenum">
              <a:rPr lang="nl-BE" smtClean="0"/>
              <a:t>‹#›</a:t>
            </a:fld>
            <a:endParaRPr lang="nl-BE"/>
          </a:p>
        </p:txBody>
      </p:sp>
    </p:spTree>
    <p:extLst>
      <p:ext uri="{BB962C8B-B14F-4D97-AF65-F5344CB8AC3E}">
        <p14:creationId xmlns:p14="http://schemas.microsoft.com/office/powerpoint/2010/main" val="2557302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solidFill>
                  <a:srgbClr val="58A618"/>
                </a:solidFill>
                <a:latin typeface="+mn-lt"/>
              </a:defRPr>
            </a:lvl1p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6D69ACB7-8DA7-4AF8-A474-46A1998EDF52}" type="datetimeFigureOut">
              <a:rPr lang="nl-BE" smtClean="0"/>
              <a:pPr/>
              <a:t>19/02/2026</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C5EEABA0-D78B-4F9C-9026-5872651F022D}" type="slidenum">
              <a:rPr lang="nl-BE" smtClean="0"/>
              <a:pPr/>
              <a:t>‹#›</a:t>
            </a:fld>
            <a:endParaRPr lang="nl-BE"/>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2172222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bg>
      <p:bgPr>
        <a:solidFill>
          <a:srgbClr val="58A618"/>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b="1">
                <a:latin typeface="+mn-lt"/>
              </a:defRPr>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solidFill>
                  <a:schemeClr val="tx1"/>
                </a:solidFill>
              </a:defRPr>
            </a:lvl1pPr>
          </a:lstStyle>
          <a:p>
            <a:fld id="{6D69ACB7-8DA7-4AF8-A474-46A1998EDF52}" type="datetimeFigureOut">
              <a:rPr lang="nl-BE" smtClean="0"/>
              <a:pPr/>
              <a:t>19/02/2026</a:t>
            </a:fld>
            <a:endParaRPr lang="nl-BE"/>
          </a:p>
        </p:txBody>
      </p:sp>
      <p:sp>
        <p:nvSpPr>
          <p:cNvPr id="5" name="Tijdelijke aanduiding voor voettekst 4"/>
          <p:cNvSpPr>
            <a:spLocks noGrp="1"/>
          </p:cNvSpPr>
          <p:nvPr>
            <p:ph type="ftr" sz="quarter" idx="11"/>
          </p:nvPr>
        </p:nvSpPr>
        <p:spPr/>
        <p:txBody>
          <a:bodyPr/>
          <a:lstStyle>
            <a:lvl1pPr>
              <a:defRPr>
                <a:solidFill>
                  <a:schemeClr val="tx1"/>
                </a:solidFill>
              </a:defRPr>
            </a:lvl1pPr>
          </a:lstStyle>
          <a:p>
            <a:endParaRPr lang="nl-BE"/>
          </a:p>
        </p:txBody>
      </p:sp>
      <p:sp>
        <p:nvSpPr>
          <p:cNvPr id="6" name="Tijdelijke aanduiding voor dianummer 5"/>
          <p:cNvSpPr>
            <a:spLocks noGrp="1"/>
          </p:cNvSpPr>
          <p:nvPr>
            <p:ph type="sldNum" sz="quarter" idx="12"/>
          </p:nvPr>
        </p:nvSpPr>
        <p:spPr/>
        <p:txBody>
          <a:bodyPr/>
          <a:lstStyle>
            <a:lvl1pPr>
              <a:defRPr>
                <a:solidFill>
                  <a:schemeClr val="tx1"/>
                </a:solidFill>
              </a:defRPr>
            </a:lvl1pPr>
          </a:lstStyle>
          <a:p>
            <a:fld id="{C5EEABA0-D78B-4F9C-9026-5872651F022D}" type="slidenum">
              <a:rPr lang="nl-BE" smtClean="0"/>
              <a:pPr/>
              <a:t>‹#›</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3722884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solidFill>
                  <a:srgbClr val="58A618"/>
                </a:solidFill>
                <a:latin typeface="+mn-lt"/>
              </a:defRPr>
            </a:lvl1p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0" name="Tijdelijke aanduiding voor datum 3"/>
          <p:cNvSpPr>
            <a:spLocks noGrp="1"/>
          </p:cNvSpPr>
          <p:nvPr>
            <p:ph type="dt" sz="half" idx="10"/>
          </p:nvPr>
        </p:nvSpPr>
        <p:spPr>
          <a:xfrm>
            <a:off x="2427890" y="6356350"/>
            <a:ext cx="1411014" cy="365125"/>
          </a:xfrm>
        </p:spPr>
        <p:txBody>
          <a:bodyPr/>
          <a:lstStyle/>
          <a:p>
            <a:fld id="{6D69ACB7-8DA7-4AF8-A474-46A1998EDF52}" type="datetimeFigureOut">
              <a:rPr lang="nl-BE" smtClean="0"/>
              <a:t>19/02/2026</a:t>
            </a:fld>
            <a:endParaRPr lang="nl-BE"/>
          </a:p>
        </p:txBody>
      </p:sp>
      <p:sp>
        <p:nvSpPr>
          <p:cNvPr id="11" name="Tijdelijke aanduiding voor voettekst 4"/>
          <p:cNvSpPr>
            <a:spLocks noGrp="1"/>
          </p:cNvSpPr>
          <p:nvPr>
            <p:ph type="ftr" sz="quarter" idx="11"/>
          </p:nvPr>
        </p:nvSpPr>
        <p:spPr>
          <a:xfrm>
            <a:off x="4038600" y="6356350"/>
            <a:ext cx="4114800" cy="365125"/>
          </a:xfrm>
        </p:spPr>
        <p:txBody>
          <a:bodyPr/>
          <a:lstStyle/>
          <a:p>
            <a:endParaRPr lang="nl-BE"/>
          </a:p>
        </p:txBody>
      </p:sp>
      <p:sp>
        <p:nvSpPr>
          <p:cNvPr id="12" name="Tijdelijke aanduiding voor dianummer 5"/>
          <p:cNvSpPr>
            <a:spLocks noGrp="1"/>
          </p:cNvSpPr>
          <p:nvPr>
            <p:ph type="sldNum" sz="quarter" idx="12"/>
          </p:nvPr>
        </p:nvSpPr>
        <p:spPr>
          <a:xfrm>
            <a:off x="838200" y="6356350"/>
            <a:ext cx="1411014" cy="365125"/>
          </a:xfrm>
        </p:spPr>
        <p:txBody>
          <a:bodyPr/>
          <a:lstStyle/>
          <a:p>
            <a:fld id="{C5EEABA0-D78B-4F9C-9026-5872651F022D}" type="slidenum">
              <a:rPr lang="nl-BE" smtClean="0"/>
              <a:t>‹#›</a:t>
            </a:fld>
            <a:endParaRPr lang="nl-BE"/>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2758502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lvl1pPr>
              <a:defRPr b="1">
                <a:solidFill>
                  <a:srgbClr val="58A618"/>
                </a:solidFill>
                <a:latin typeface="+mn-lt"/>
              </a:defRPr>
            </a:lvl1p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6D69ACB7-8DA7-4AF8-A474-46A1998EDF52}" type="datetimeFigureOut">
              <a:rPr lang="nl-BE" smtClean="0"/>
              <a:t>19/02/2026</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C5EEABA0-D78B-4F9C-9026-5872651F022D}" type="slidenum">
              <a:rPr lang="nl-BE" smtClean="0"/>
              <a:t>‹#›</a:t>
            </a:fld>
            <a:endParaRPr lang="nl-BE"/>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2759039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solidFill>
                  <a:srgbClr val="58A618"/>
                </a:solidFill>
                <a:latin typeface="+mn-lt"/>
              </a:defRPr>
            </a:lvl1p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6D69ACB7-8DA7-4AF8-A474-46A1998EDF52}" type="datetimeFigureOut">
              <a:rPr lang="nl-BE" smtClean="0"/>
              <a:t>19/02/2026</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C5EEABA0-D78B-4F9C-9026-5872651F022D}" type="slidenum">
              <a:rPr lang="nl-BE" smtClean="0"/>
              <a:t>‹#›</a:t>
            </a:fld>
            <a:endParaRPr lang="nl-BE"/>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1618932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D69ACB7-8DA7-4AF8-A474-46A1998EDF52}" type="datetimeFigureOut">
              <a:rPr lang="nl-BE" smtClean="0"/>
              <a:t>19/02/2026</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C5EEABA0-D78B-4F9C-9026-5872651F022D}" type="slidenum">
              <a:rPr lang="nl-BE" smtClean="0"/>
              <a:t>‹#›</a:t>
            </a:fld>
            <a:endParaRPr lang="nl-BE"/>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2724" y="6292056"/>
            <a:ext cx="2471076" cy="472691"/>
          </a:xfrm>
          <a:prstGeom prst="rect">
            <a:avLst/>
          </a:prstGeom>
        </p:spPr>
      </p:pic>
    </p:spTree>
    <p:extLst>
      <p:ext uri="{BB962C8B-B14F-4D97-AF65-F5344CB8AC3E}">
        <p14:creationId xmlns:p14="http://schemas.microsoft.com/office/powerpoint/2010/main" val="3122543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2427890" y="6356350"/>
            <a:ext cx="141101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6D69ACB7-8DA7-4AF8-A474-46A1998EDF52}" type="datetimeFigureOut">
              <a:rPr lang="nl-BE" smtClean="0"/>
              <a:pPr/>
              <a:t>19/02/2026</a:t>
            </a:fld>
            <a:endParaRPr lang="nl-BE"/>
          </a:p>
        </p:txBody>
      </p:sp>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a:t>
            </a:r>
            <a:r>
              <a:rPr lang="nl-NL" err="1"/>
              <a:t>niveaua</a:t>
            </a:r>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38200" y="6356350"/>
            <a:ext cx="14110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EABA0-D78B-4F9C-9026-5872651F022D}" type="slidenum">
              <a:rPr lang="nl-BE" smtClean="0"/>
              <a:pPr/>
              <a:t>‹#›</a:t>
            </a:fld>
            <a:endParaRPr lang="nl-BE"/>
          </a:p>
        </p:txBody>
      </p:sp>
    </p:spTree>
    <p:extLst>
      <p:ext uri="{BB962C8B-B14F-4D97-AF65-F5344CB8AC3E}">
        <p14:creationId xmlns:p14="http://schemas.microsoft.com/office/powerpoint/2010/main" val="2810945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2" r:id="rId14"/>
    <p:sldLayoutId id="2147483666" r:id="rId15"/>
  </p:sldLayoutIdLst>
  <p:txStyles>
    <p:titleStyle>
      <a:lvl1pPr algn="l" defTabSz="914400" rtl="0" eaLnBrk="1" latinLnBrk="0" hangingPunct="1">
        <a:lnSpc>
          <a:spcPct val="90000"/>
        </a:lnSpc>
        <a:spcBef>
          <a:spcPct val="0"/>
        </a:spcBef>
        <a:buNone/>
        <a:defRPr sz="4400" b="1" kern="1200">
          <a:solidFill>
            <a:srgbClr val="58A618"/>
          </a:solidFill>
          <a:latin typeface="+mn-lt"/>
          <a:ea typeface="+mj-ea"/>
          <a:cs typeface="+mj-cs"/>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joeri.gerrits@pxl.be" TargetMode="External"/><Relationship Id="rId2" Type="http://schemas.openxmlformats.org/officeDocument/2006/relationships/hyperlink" Target="mailto:marijke.willems@pxl.b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pxl-digital.pxl.be/" TargetMode="External"/><Relationship Id="rId2" Type="http://schemas.openxmlformats.org/officeDocument/2006/relationships/hyperlink" Target="https://pxl-digital.pxl.be/stagewerking"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18" Type="http://schemas.openxmlformats.org/officeDocument/2006/relationships/image" Target="../media/image54.jpeg"/><Relationship Id="rId3" Type="http://schemas.openxmlformats.org/officeDocument/2006/relationships/image" Target="../media/image39.jpeg"/><Relationship Id="rId21" Type="http://schemas.openxmlformats.org/officeDocument/2006/relationships/image" Target="../media/image57.png"/><Relationship Id="rId7" Type="http://schemas.openxmlformats.org/officeDocument/2006/relationships/image" Target="../media/image43.jpeg"/><Relationship Id="rId12" Type="http://schemas.openxmlformats.org/officeDocument/2006/relationships/image" Target="../media/image48.jpeg"/><Relationship Id="rId17" Type="http://schemas.openxmlformats.org/officeDocument/2006/relationships/image" Target="../media/image53.jpeg"/><Relationship Id="rId2" Type="http://schemas.openxmlformats.org/officeDocument/2006/relationships/image" Target="../media/image38.jpeg"/><Relationship Id="rId16" Type="http://schemas.openxmlformats.org/officeDocument/2006/relationships/image" Target="../media/image52.png"/><Relationship Id="rId20" Type="http://schemas.openxmlformats.org/officeDocument/2006/relationships/image" Target="../media/image56.jpeg"/><Relationship Id="rId1" Type="http://schemas.openxmlformats.org/officeDocument/2006/relationships/slideLayout" Target="../slideLayouts/slideLayout9.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5" Type="http://schemas.openxmlformats.org/officeDocument/2006/relationships/image" Target="../media/image51.jpeg"/><Relationship Id="rId10" Type="http://schemas.openxmlformats.org/officeDocument/2006/relationships/image" Target="../media/image46.jpeg"/><Relationship Id="rId19" Type="http://schemas.openxmlformats.org/officeDocument/2006/relationships/image" Target="../media/image55.jpeg"/><Relationship Id="rId4" Type="http://schemas.openxmlformats.org/officeDocument/2006/relationships/image" Target="../media/image40.png"/><Relationship Id="rId9" Type="http://schemas.openxmlformats.org/officeDocument/2006/relationships/image" Target="../media/image45.jpeg"/><Relationship Id="rId1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15.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032705" y="2108719"/>
            <a:ext cx="8145442" cy="1502230"/>
          </a:xfrm>
        </p:spPr>
        <p:txBody>
          <a:bodyPr>
            <a:normAutofit/>
          </a:bodyPr>
          <a:lstStyle/>
          <a:p>
            <a:r>
              <a:rPr lang="nl-NL"/>
              <a:t>Bachelor Project </a:t>
            </a:r>
            <a:br>
              <a:rPr lang="nl-NL"/>
            </a:br>
            <a:r>
              <a:rPr lang="nl-NL" sz="4000" b="0" i="1">
                <a:solidFill>
                  <a:schemeClr val="tx1"/>
                </a:solidFill>
              </a:rPr>
              <a:t>in de opleiding Toegepaste informatica</a:t>
            </a:r>
            <a:endParaRPr lang="nl-NL"/>
          </a:p>
        </p:txBody>
      </p:sp>
      <p:sp>
        <p:nvSpPr>
          <p:cNvPr id="3" name="Subtitel 2"/>
          <p:cNvSpPr>
            <a:spLocks noGrp="1"/>
          </p:cNvSpPr>
          <p:nvPr>
            <p:ph type="subTitle" idx="1"/>
          </p:nvPr>
        </p:nvSpPr>
        <p:spPr>
          <a:xfrm>
            <a:off x="3697356" y="5066520"/>
            <a:ext cx="4797288" cy="1502229"/>
          </a:xfrm>
        </p:spPr>
        <p:txBody>
          <a:bodyPr vert="horz" lIns="91440" tIns="45720" rIns="91440" bIns="45720" rtlCol="0" anchor="t">
            <a:normAutofit/>
          </a:bodyPr>
          <a:lstStyle/>
          <a:p>
            <a:r>
              <a:rPr lang="nl-NL"/>
              <a:t>Academiejaar 2025-2026</a:t>
            </a:r>
          </a:p>
          <a:p>
            <a:br>
              <a:rPr lang="nl-NL"/>
            </a:br>
            <a:endParaRPr lang="nl-NL"/>
          </a:p>
        </p:txBody>
      </p:sp>
      <p:pic>
        <p:nvPicPr>
          <p:cNvPr id="4" name="Picture 3"/>
          <p:cNvPicPr>
            <a:picLocks noChangeAspect="1"/>
          </p:cNvPicPr>
          <p:nvPr/>
        </p:nvPicPr>
        <p:blipFill>
          <a:blip r:embed="rId3"/>
          <a:stretch>
            <a:fillRect/>
          </a:stretch>
        </p:blipFill>
        <p:spPr>
          <a:xfrm>
            <a:off x="3524250" y="-4"/>
            <a:ext cx="5143500" cy="2057400"/>
          </a:xfrm>
          <a:prstGeom prst="rect">
            <a:avLst/>
          </a:prstGeom>
        </p:spPr>
      </p:pic>
    </p:spTree>
    <p:extLst>
      <p:ext uri="{BB962C8B-B14F-4D97-AF65-F5344CB8AC3E}">
        <p14:creationId xmlns:p14="http://schemas.microsoft.com/office/powerpoint/2010/main" val="3434331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889BAE0B-42AA-6340-A480-A0BF5FE91D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295" r="-3" b="-3"/>
          <a:stretch/>
        </p:blipFill>
        <p:spPr>
          <a:xfrm>
            <a:off x="20" y="10"/>
            <a:ext cx="4003019" cy="3388883"/>
          </a:xfrm>
          <a:prstGeom prst="rect">
            <a:avLst/>
          </a:prstGeom>
        </p:spPr>
      </p:pic>
      <p:pic>
        <p:nvPicPr>
          <p:cNvPr id="1030" name="Picture 6">
            <a:extLst>
              <a:ext uri="{FF2B5EF4-FFF2-40B4-BE49-F238E27FC236}">
                <a16:creationId xmlns:a16="http://schemas.microsoft.com/office/drawing/2014/main" id="{87A3ABFF-9F9D-2D12-12CB-5D335C2B26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38" r="24939" b="-2"/>
          <a:stretch/>
        </p:blipFill>
        <p:spPr bwMode="auto">
          <a:xfrm>
            <a:off x="4094479" y="10"/>
            <a:ext cx="4014047" cy="33832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809D378-6315-607D-12B5-10768F1960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96" r="9913"/>
          <a:stretch/>
        </p:blipFill>
        <p:spPr bwMode="auto">
          <a:xfrm>
            <a:off x="8188960" y="10"/>
            <a:ext cx="400303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30BBB5-FB13-0D4F-B788-D4FB87EA83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1406" b="-3"/>
          <a:stretch/>
        </p:blipFill>
        <p:spPr>
          <a:xfrm>
            <a:off x="20" y="3469102"/>
            <a:ext cx="4003019" cy="3388893"/>
          </a:xfrm>
          <a:prstGeom prst="rect">
            <a:avLst/>
          </a:prstGeom>
        </p:spPr>
      </p:pic>
      <p:pic>
        <p:nvPicPr>
          <p:cNvPr id="1028" name="Picture 4">
            <a:extLst>
              <a:ext uri="{FF2B5EF4-FFF2-40B4-BE49-F238E27FC236}">
                <a16:creationId xmlns:a16="http://schemas.microsoft.com/office/drawing/2014/main" id="{35D0B065-8703-B228-123A-38C7710035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584" r="14093" b="-2"/>
          <a:stretch/>
        </p:blipFill>
        <p:spPr bwMode="auto">
          <a:xfrm>
            <a:off x="4094479" y="3469102"/>
            <a:ext cx="4014047" cy="338328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7C196BEA-16D2-AF43-8673-E3AB46A07F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2536" r="-4" b="-4"/>
          <a:stretch/>
        </p:blipFill>
        <p:spPr>
          <a:xfrm>
            <a:off x="8199966" y="3469102"/>
            <a:ext cx="3992034" cy="3388893"/>
          </a:xfrm>
          <a:prstGeom prst="rect">
            <a:avLst/>
          </a:prstGeom>
        </p:spPr>
      </p:pic>
      <p:sp>
        <p:nvSpPr>
          <p:cNvPr id="3" name="Tekstvak 2">
            <a:extLst>
              <a:ext uri="{FF2B5EF4-FFF2-40B4-BE49-F238E27FC236}">
                <a16:creationId xmlns:a16="http://schemas.microsoft.com/office/drawing/2014/main" id="{781B2D01-49C0-A62F-0C2A-0D78A428B0B3}"/>
              </a:ext>
            </a:extLst>
          </p:cNvPr>
          <p:cNvSpPr txBox="1"/>
          <p:nvPr/>
        </p:nvSpPr>
        <p:spPr>
          <a:xfrm>
            <a:off x="7443252" y="-45709"/>
            <a:ext cx="652743" cy="369332"/>
          </a:xfrm>
          <a:prstGeom prst="rect">
            <a:avLst/>
          </a:prstGeom>
          <a:noFill/>
        </p:spPr>
        <p:txBody>
          <a:bodyPr wrap="none" rtlCol="0">
            <a:spAutoFit/>
          </a:bodyPr>
          <a:lstStyle/>
          <a:p>
            <a:r>
              <a:rPr lang="nl-BE">
                <a:solidFill>
                  <a:srgbClr val="FF0000"/>
                </a:solidFill>
              </a:rPr>
              <a:t>2025</a:t>
            </a:r>
          </a:p>
        </p:txBody>
      </p:sp>
      <p:sp>
        <p:nvSpPr>
          <p:cNvPr id="5" name="Tekstvak 4">
            <a:extLst>
              <a:ext uri="{FF2B5EF4-FFF2-40B4-BE49-F238E27FC236}">
                <a16:creationId xmlns:a16="http://schemas.microsoft.com/office/drawing/2014/main" id="{817BE0B7-7543-259A-AC96-52744C72982D}"/>
              </a:ext>
            </a:extLst>
          </p:cNvPr>
          <p:cNvSpPr txBox="1"/>
          <p:nvPr/>
        </p:nvSpPr>
        <p:spPr>
          <a:xfrm>
            <a:off x="7457306" y="3428999"/>
            <a:ext cx="652743" cy="369332"/>
          </a:xfrm>
          <a:prstGeom prst="rect">
            <a:avLst/>
          </a:prstGeom>
          <a:noFill/>
        </p:spPr>
        <p:txBody>
          <a:bodyPr wrap="none" rtlCol="0">
            <a:spAutoFit/>
          </a:bodyPr>
          <a:lstStyle/>
          <a:p>
            <a:r>
              <a:rPr lang="nl-BE">
                <a:solidFill>
                  <a:srgbClr val="FF0000"/>
                </a:solidFill>
              </a:rPr>
              <a:t>2025</a:t>
            </a:r>
          </a:p>
        </p:txBody>
      </p:sp>
      <p:sp>
        <p:nvSpPr>
          <p:cNvPr id="6" name="Tekstvak 5">
            <a:extLst>
              <a:ext uri="{FF2B5EF4-FFF2-40B4-BE49-F238E27FC236}">
                <a16:creationId xmlns:a16="http://schemas.microsoft.com/office/drawing/2014/main" id="{2410DCB2-4AF4-3916-F1E3-73294806C580}"/>
              </a:ext>
            </a:extLst>
          </p:cNvPr>
          <p:cNvSpPr txBox="1"/>
          <p:nvPr/>
        </p:nvSpPr>
        <p:spPr>
          <a:xfrm>
            <a:off x="11457299" y="-45709"/>
            <a:ext cx="652743" cy="369332"/>
          </a:xfrm>
          <a:prstGeom prst="rect">
            <a:avLst/>
          </a:prstGeom>
          <a:noFill/>
        </p:spPr>
        <p:txBody>
          <a:bodyPr wrap="none" rtlCol="0">
            <a:spAutoFit/>
          </a:bodyPr>
          <a:lstStyle/>
          <a:p>
            <a:r>
              <a:rPr lang="nl-BE">
                <a:solidFill>
                  <a:srgbClr val="FF0000"/>
                </a:solidFill>
              </a:rPr>
              <a:t>2027</a:t>
            </a:r>
          </a:p>
        </p:txBody>
      </p:sp>
    </p:spTree>
    <p:extLst>
      <p:ext uri="{BB962C8B-B14F-4D97-AF65-F5344CB8AC3E}">
        <p14:creationId xmlns:p14="http://schemas.microsoft.com/office/powerpoint/2010/main" val="1793250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A2859D4-E3FD-0842-B87B-774763AD6B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263" y="-1261697"/>
            <a:ext cx="12520247" cy="9390186"/>
          </a:xfrm>
          <a:prstGeom prst="rect">
            <a:avLst/>
          </a:prstGeom>
        </p:spPr>
      </p:pic>
    </p:spTree>
    <p:extLst>
      <p:ext uri="{BB962C8B-B14F-4D97-AF65-F5344CB8AC3E}">
        <p14:creationId xmlns:p14="http://schemas.microsoft.com/office/powerpoint/2010/main" val="112037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31253"/>
            <a:ext cx="12480758" cy="8320506"/>
          </a:xfrm>
          <a:prstGeom prst="rect">
            <a:avLst/>
          </a:prstGeom>
        </p:spPr>
      </p:pic>
    </p:spTree>
    <p:extLst>
      <p:ext uri="{BB962C8B-B14F-4D97-AF65-F5344CB8AC3E}">
        <p14:creationId xmlns:p14="http://schemas.microsoft.com/office/powerpoint/2010/main" val="211371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Tijdelijke aanduiding voor inhoud 4">
            <a:extLst>
              <a:ext uri="{FF2B5EF4-FFF2-40B4-BE49-F238E27FC236}">
                <a16:creationId xmlns:a16="http://schemas.microsoft.com/office/drawing/2014/main" id="{F06B8CE9-BF23-467F-94F3-71D1B9F15AE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46957" y="-1207159"/>
            <a:ext cx="12192000" cy="9144001"/>
          </a:xfrm>
        </p:spPr>
      </p:pic>
    </p:spTree>
    <p:extLst>
      <p:ext uri="{BB962C8B-B14F-4D97-AF65-F5344CB8AC3E}">
        <p14:creationId xmlns:p14="http://schemas.microsoft.com/office/powerpoint/2010/main" val="17855953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Afbeelding 8">
            <a:extLst>
              <a:ext uri="{FF2B5EF4-FFF2-40B4-BE49-F238E27FC236}">
                <a16:creationId xmlns:a16="http://schemas.microsoft.com/office/drawing/2014/main" id="{92145ED6-5ACF-4E2D-8052-59F46D59C4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92086"/>
            <a:ext cx="12192000" cy="914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012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09600" y="1113180"/>
            <a:ext cx="10668000" cy="2033637"/>
          </a:xfrm>
        </p:spPr>
        <p:txBody>
          <a:bodyPr>
            <a:normAutofit/>
          </a:bodyPr>
          <a:lstStyle/>
          <a:p>
            <a:r>
              <a:rPr lang="nl-BE"/>
              <a:t>Het Bachelor Project</a:t>
            </a:r>
            <a:br>
              <a:rPr lang="nl-BE"/>
            </a:br>
            <a:r>
              <a:rPr lang="nl-BE" sz="4400" b="0" i="1"/>
              <a:t>in de opleiding Toegepaste informatica</a:t>
            </a:r>
            <a:endParaRPr lang="nl-BE" b="0" i="1"/>
          </a:p>
        </p:txBody>
      </p:sp>
    </p:spTree>
    <p:extLst>
      <p:ext uri="{BB962C8B-B14F-4D97-AF65-F5344CB8AC3E}">
        <p14:creationId xmlns:p14="http://schemas.microsoft.com/office/powerpoint/2010/main" val="2073044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Bepalen van het eindniveau</a:t>
            </a:r>
          </a:p>
        </p:txBody>
      </p:sp>
      <p:graphicFrame>
        <p:nvGraphicFramePr>
          <p:cNvPr id="4" name="Diagram 3">
            <a:extLst>
              <a:ext uri="{FF2B5EF4-FFF2-40B4-BE49-F238E27FC236}">
                <a16:creationId xmlns:a16="http://schemas.microsoft.com/office/drawing/2014/main" id="{CA846EFF-1C62-BF4D-89A5-C8121D8E2777}"/>
              </a:ext>
            </a:extLst>
          </p:cNvPr>
          <p:cNvGraphicFramePr/>
          <p:nvPr>
            <p:extLst>
              <p:ext uri="{D42A27DB-BD31-4B8C-83A1-F6EECF244321}">
                <p14:modId xmlns:p14="http://schemas.microsoft.com/office/powerpoint/2010/main" val="3150268294"/>
              </p:ext>
            </p:extLst>
          </p:nvPr>
        </p:nvGraphicFramePr>
        <p:xfrm>
          <a:off x="693057" y="1895324"/>
          <a:ext cx="10805886" cy="3460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6932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fbeelding 22">
            <a:extLst>
              <a:ext uri="{FF2B5EF4-FFF2-40B4-BE49-F238E27FC236}">
                <a16:creationId xmlns:a16="http://schemas.microsoft.com/office/drawing/2014/main" id="{5B1FBEE2-10C8-B939-2DC5-6F59E23476A4}"/>
              </a:ext>
            </a:extLst>
          </p:cNvPr>
          <p:cNvPicPr>
            <a:picLocks noChangeAspect="1"/>
          </p:cNvPicPr>
          <p:nvPr/>
        </p:nvPicPr>
        <p:blipFill>
          <a:blip r:embed="rId3"/>
          <a:stretch>
            <a:fillRect/>
          </a:stretch>
        </p:blipFill>
        <p:spPr>
          <a:xfrm>
            <a:off x="2638425" y="248212"/>
            <a:ext cx="6922438" cy="6361575"/>
          </a:xfrm>
          <a:prstGeom prst="rect">
            <a:avLst/>
          </a:prstGeom>
        </p:spPr>
      </p:pic>
      <p:sp>
        <p:nvSpPr>
          <p:cNvPr id="26" name="Rechthoek 25">
            <a:extLst>
              <a:ext uri="{FF2B5EF4-FFF2-40B4-BE49-F238E27FC236}">
                <a16:creationId xmlns:a16="http://schemas.microsoft.com/office/drawing/2014/main" id="{0ADE5FD1-9A5C-DC6A-62A9-1DD84AD94B54}"/>
              </a:ext>
            </a:extLst>
          </p:cNvPr>
          <p:cNvSpPr/>
          <p:nvPr/>
        </p:nvSpPr>
        <p:spPr>
          <a:xfrm>
            <a:off x="7418567" y="1940117"/>
            <a:ext cx="310101" cy="16459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51077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Aantonen van het eindniveau</a:t>
            </a:r>
          </a:p>
        </p:txBody>
      </p:sp>
      <p:sp>
        <p:nvSpPr>
          <p:cNvPr id="5" name="Tijdelijke aanduiding voor inhoud 4">
            <a:extLst>
              <a:ext uri="{FF2B5EF4-FFF2-40B4-BE49-F238E27FC236}">
                <a16:creationId xmlns:a16="http://schemas.microsoft.com/office/drawing/2014/main" id="{8632A278-F70E-3746-B357-F13FB3AAA9C0}"/>
              </a:ext>
            </a:extLst>
          </p:cNvPr>
          <p:cNvSpPr>
            <a:spLocks noGrp="1"/>
          </p:cNvSpPr>
          <p:nvPr>
            <p:ph idx="1"/>
          </p:nvPr>
        </p:nvSpPr>
        <p:spPr>
          <a:xfrm>
            <a:off x="729340" y="1825625"/>
            <a:ext cx="7576460" cy="4351338"/>
          </a:xfrm>
        </p:spPr>
        <p:txBody>
          <a:bodyPr/>
          <a:lstStyle/>
          <a:p>
            <a:r>
              <a:rPr lang="nl-NL" sz="3200"/>
              <a:t>De student toont het eindniveau aan op basis van twee opleidingsonderdelen: </a:t>
            </a:r>
          </a:p>
          <a:p>
            <a:pPr lvl="1"/>
            <a:r>
              <a:rPr lang="nl-NL" sz="2800"/>
              <a:t>IT Project</a:t>
            </a:r>
          </a:p>
          <a:p>
            <a:pPr lvl="1"/>
            <a:r>
              <a:rPr lang="nl-NL" sz="2800"/>
              <a:t>Bachelor Project</a:t>
            </a:r>
          </a:p>
          <a:p>
            <a:r>
              <a:rPr lang="nl-NL" sz="3200" b="1"/>
              <a:t>Het werkveld is nauw betrokken bij de beoordeling van het eindniveau</a:t>
            </a:r>
          </a:p>
          <a:p>
            <a:endParaRPr lang="nl-BE"/>
          </a:p>
        </p:txBody>
      </p:sp>
      <p:pic>
        <p:nvPicPr>
          <p:cNvPr id="6" name="Afbeelding 5">
            <a:extLst>
              <a:ext uri="{FF2B5EF4-FFF2-40B4-BE49-F238E27FC236}">
                <a16:creationId xmlns:a16="http://schemas.microsoft.com/office/drawing/2014/main" id="{99EDE551-DFC8-324C-9A2E-443EB1388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080" y="1335202"/>
            <a:ext cx="4038308" cy="4038308"/>
          </a:xfrm>
          <a:prstGeom prst="rect">
            <a:avLst/>
          </a:prstGeom>
        </p:spPr>
      </p:pic>
    </p:spTree>
    <p:extLst>
      <p:ext uri="{BB962C8B-B14F-4D97-AF65-F5344CB8AC3E}">
        <p14:creationId xmlns:p14="http://schemas.microsoft.com/office/powerpoint/2010/main" val="3755114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4B4C63-9B84-1A46-A2EC-E3F2CDEB6347}"/>
              </a:ext>
            </a:extLst>
          </p:cNvPr>
          <p:cNvSpPr>
            <a:spLocks noGrp="1"/>
          </p:cNvSpPr>
          <p:nvPr>
            <p:ph type="title"/>
          </p:nvPr>
        </p:nvSpPr>
        <p:spPr/>
        <p:txBody>
          <a:bodyPr/>
          <a:lstStyle/>
          <a:p>
            <a:r>
              <a:rPr lang="nl-BE"/>
              <a:t>IT Project</a:t>
            </a:r>
          </a:p>
        </p:txBody>
      </p:sp>
      <p:sp>
        <p:nvSpPr>
          <p:cNvPr id="3" name="Tijdelijke aanduiding voor inhoud 2">
            <a:extLst>
              <a:ext uri="{FF2B5EF4-FFF2-40B4-BE49-F238E27FC236}">
                <a16:creationId xmlns:a16="http://schemas.microsoft.com/office/drawing/2014/main" id="{32B3986B-64B8-234B-A28B-105C497715B8}"/>
              </a:ext>
            </a:extLst>
          </p:cNvPr>
          <p:cNvSpPr>
            <a:spLocks noGrp="1"/>
          </p:cNvSpPr>
          <p:nvPr>
            <p:ph idx="1"/>
          </p:nvPr>
        </p:nvSpPr>
        <p:spPr/>
        <p:txBody>
          <a:bodyPr/>
          <a:lstStyle/>
          <a:p>
            <a:pPr marL="0" indent="0">
              <a:buNone/>
            </a:pPr>
            <a:r>
              <a:rPr lang="nl-BE" sz="3200" b="1"/>
              <a:t>Doelstellingen</a:t>
            </a:r>
          </a:p>
          <a:p>
            <a:r>
              <a:rPr lang="nl-NL"/>
              <a:t>Realiseren, in teamverband, van een </a:t>
            </a:r>
            <a:r>
              <a:rPr lang="nl-NL" b="1" u="sng">
                <a:solidFill>
                  <a:schemeClr val="accent6">
                    <a:lumMod val="75000"/>
                  </a:schemeClr>
                </a:solidFill>
              </a:rPr>
              <a:t>authentiek project </a:t>
            </a:r>
            <a:r>
              <a:rPr lang="nl-NL"/>
              <a:t>vanuit een </a:t>
            </a:r>
            <a:r>
              <a:rPr lang="nl-NL" b="1" u="sng">
                <a:solidFill>
                  <a:schemeClr val="accent6">
                    <a:lumMod val="75000"/>
                  </a:schemeClr>
                </a:solidFill>
              </a:rPr>
              <a:t>bedrijfscontext</a:t>
            </a:r>
          </a:p>
          <a:p>
            <a:r>
              <a:rPr lang="nl-NL"/>
              <a:t>Functioneren in een </a:t>
            </a:r>
            <a:r>
              <a:rPr lang="nl-NL" b="1" u="sng">
                <a:solidFill>
                  <a:schemeClr val="accent6">
                    <a:lumMod val="75000"/>
                  </a:schemeClr>
                </a:solidFill>
              </a:rPr>
              <a:t>interdisciplinair</a:t>
            </a:r>
            <a:r>
              <a:rPr lang="nl-NL">
                <a:solidFill>
                  <a:schemeClr val="accent6">
                    <a:lumMod val="75000"/>
                  </a:schemeClr>
                </a:solidFill>
              </a:rPr>
              <a:t> </a:t>
            </a:r>
            <a:r>
              <a:rPr lang="nl-NL"/>
              <a:t>team, onder begeleiding van het werkveld</a:t>
            </a:r>
          </a:p>
          <a:p>
            <a:r>
              <a:rPr lang="nl-NL"/>
              <a:t>Projectmatig werken</a:t>
            </a:r>
          </a:p>
          <a:p>
            <a:r>
              <a:rPr lang="nl-NL" b="1" u="sng">
                <a:solidFill>
                  <a:schemeClr val="accent6">
                    <a:lumMod val="75000"/>
                  </a:schemeClr>
                </a:solidFill>
              </a:rPr>
              <a:t>Onderzoekend handelen</a:t>
            </a:r>
            <a:r>
              <a:rPr lang="nl-NL"/>
              <a:t>: onbekende technieken, technologieën en/of tools onderzoeken en toepassen</a:t>
            </a:r>
          </a:p>
          <a:p>
            <a:r>
              <a:rPr lang="nl-NL"/>
              <a:t>Toepassen van specialisatie-specifieke kennis en vaardigheden</a:t>
            </a:r>
          </a:p>
          <a:p>
            <a:endParaRPr lang="nl-NL"/>
          </a:p>
          <a:p>
            <a:endParaRPr lang="nl-NL"/>
          </a:p>
          <a:p>
            <a:endParaRPr lang="nl-NL" b="1" u="sng">
              <a:solidFill>
                <a:schemeClr val="accent6">
                  <a:lumMod val="75000"/>
                </a:schemeClr>
              </a:solidFill>
            </a:endParaRPr>
          </a:p>
          <a:p>
            <a:endParaRPr lang="nl-BE"/>
          </a:p>
          <a:p>
            <a:endParaRPr lang="nl-BE"/>
          </a:p>
        </p:txBody>
      </p:sp>
    </p:spTree>
    <p:extLst>
      <p:ext uri="{BB962C8B-B14F-4D97-AF65-F5344CB8AC3E}">
        <p14:creationId xmlns:p14="http://schemas.microsoft.com/office/powerpoint/2010/main" val="916361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8AA56DD-2E65-7060-F5BE-8EC003A50F07}"/>
              </a:ext>
            </a:extLst>
          </p:cNvPr>
          <p:cNvSpPr>
            <a:spLocks noGrp="1"/>
          </p:cNvSpPr>
          <p:nvPr>
            <p:ph type="ctrTitle"/>
          </p:nvPr>
        </p:nvSpPr>
        <p:spPr/>
        <p:txBody>
          <a:bodyPr/>
          <a:lstStyle/>
          <a:p>
            <a:r>
              <a:rPr lang="nl-BE"/>
              <a:t>Verwelkoming</a:t>
            </a:r>
          </a:p>
        </p:txBody>
      </p:sp>
      <p:sp>
        <p:nvSpPr>
          <p:cNvPr id="5" name="Ondertitel 4">
            <a:extLst>
              <a:ext uri="{FF2B5EF4-FFF2-40B4-BE49-F238E27FC236}">
                <a16:creationId xmlns:a16="http://schemas.microsoft.com/office/drawing/2014/main" id="{B3646C4B-78E1-F7C0-7AA6-F48921417380}"/>
              </a:ext>
            </a:extLst>
          </p:cNvPr>
          <p:cNvSpPr>
            <a:spLocks noGrp="1"/>
          </p:cNvSpPr>
          <p:nvPr>
            <p:ph type="subTitle" idx="1"/>
          </p:nvPr>
        </p:nvSpPr>
        <p:spPr/>
        <p:txBody>
          <a:bodyPr vert="horz" lIns="91440" tIns="45720" rIns="91440" bIns="45720" rtlCol="0" anchor="t">
            <a:normAutofit/>
          </a:bodyPr>
          <a:lstStyle/>
          <a:p>
            <a:r>
              <a:rPr lang="nl-BE"/>
              <a:t>Dhr. Jan Castermans</a:t>
            </a:r>
          </a:p>
          <a:p>
            <a:endParaRPr lang="nl-BE">
              <a:ea typeface="Calibri"/>
              <a:cs typeface="Calibri"/>
            </a:endParaRPr>
          </a:p>
        </p:txBody>
      </p:sp>
    </p:spTree>
    <p:extLst>
      <p:ext uri="{BB962C8B-B14F-4D97-AF65-F5344CB8AC3E}">
        <p14:creationId xmlns:p14="http://schemas.microsoft.com/office/powerpoint/2010/main" val="148332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4B4C63-9B84-1A46-A2EC-E3F2CDEB6347}"/>
              </a:ext>
            </a:extLst>
          </p:cNvPr>
          <p:cNvSpPr>
            <a:spLocks noGrp="1"/>
          </p:cNvSpPr>
          <p:nvPr>
            <p:ph type="title"/>
          </p:nvPr>
        </p:nvSpPr>
        <p:spPr/>
        <p:txBody>
          <a:bodyPr/>
          <a:lstStyle/>
          <a:p>
            <a:r>
              <a:rPr lang="nl-BE"/>
              <a:t>Bachelor Project</a:t>
            </a:r>
          </a:p>
        </p:txBody>
      </p:sp>
      <p:sp>
        <p:nvSpPr>
          <p:cNvPr id="3" name="Tijdelijke aanduiding voor inhoud 2">
            <a:extLst>
              <a:ext uri="{FF2B5EF4-FFF2-40B4-BE49-F238E27FC236}">
                <a16:creationId xmlns:a16="http://schemas.microsoft.com/office/drawing/2014/main" id="{32B3986B-64B8-234B-A28B-105C497715B8}"/>
              </a:ext>
            </a:extLst>
          </p:cNvPr>
          <p:cNvSpPr>
            <a:spLocks noGrp="1"/>
          </p:cNvSpPr>
          <p:nvPr>
            <p:ph idx="1"/>
          </p:nvPr>
        </p:nvSpPr>
        <p:spPr>
          <a:xfrm>
            <a:off x="838200" y="1825625"/>
            <a:ext cx="10983686" cy="4351338"/>
          </a:xfrm>
        </p:spPr>
        <p:txBody>
          <a:bodyPr/>
          <a:lstStyle/>
          <a:p>
            <a:pPr marL="0" indent="0">
              <a:buNone/>
            </a:pPr>
            <a:r>
              <a:rPr lang="nl-BE" sz="3200" b="1"/>
              <a:t>Doelstellingen</a:t>
            </a:r>
          </a:p>
          <a:p>
            <a:pPr lvl="0"/>
            <a:r>
              <a:rPr lang="nl-NL" b="1" u="sng">
                <a:solidFill>
                  <a:schemeClr val="accent6">
                    <a:lumMod val="75000"/>
                  </a:schemeClr>
                </a:solidFill>
              </a:rPr>
              <a:t>Zelfstandig</a:t>
            </a:r>
            <a:r>
              <a:rPr lang="nl-NL"/>
              <a:t> realiseren van een </a:t>
            </a:r>
            <a:r>
              <a:rPr lang="nl-NL" b="1" u="sng">
                <a:solidFill>
                  <a:schemeClr val="accent6">
                    <a:lumMod val="75000"/>
                  </a:schemeClr>
                </a:solidFill>
              </a:rPr>
              <a:t>authentiek project </a:t>
            </a:r>
            <a:r>
              <a:rPr lang="nl-NL"/>
              <a:t>in een </a:t>
            </a:r>
            <a:r>
              <a:rPr lang="nl-NL" b="1" u="sng">
                <a:solidFill>
                  <a:schemeClr val="accent6">
                    <a:lumMod val="75000"/>
                  </a:schemeClr>
                </a:solidFill>
              </a:rPr>
              <a:t>bedrijfscontext</a:t>
            </a:r>
          </a:p>
          <a:p>
            <a:r>
              <a:rPr lang="nl-NL"/>
              <a:t>Functioneren in een </a:t>
            </a:r>
            <a:r>
              <a:rPr lang="nl-NL" b="1" u="sng" err="1">
                <a:solidFill>
                  <a:schemeClr val="accent6">
                    <a:lumMod val="75000"/>
                  </a:schemeClr>
                </a:solidFill>
              </a:rPr>
              <a:t>inter</a:t>
            </a:r>
            <a:r>
              <a:rPr lang="nl-NL" b="1" u="sng">
                <a:solidFill>
                  <a:schemeClr val="accent6">
                    <a:lumMod val="75000"/>
                  </a:schemeClr>
                </a:solidFill>
              </a:rPr>
              <a:t>- en/of multidisciplinair</a:t>
            </a:r>
            <a:r>
              <a:rPr lang="nl-NL">
                <a:solidFill>
                  <a:schemeClr val="accent6">
                    <a:lumMod val="75000"/>
                  </a:schemeClr>
                </a:solidFill>
              </a:rPr>
              <a:t> </a:t>
            </a:r>
            <a:r>
              <a:rPr lang="nl-NL"/>
              <a:t>team</a:t>
            </a:r>
          </a:p>
          <a:p>
            <a:r>
              <a:rPr lang="nl-NL"/>
              <a:t>Projectmatig werken</a:t>
            </a:r>
          </a:p>
          <a:p>
            <a:r>
              <a:rPr lang="nl-NL"/>
              <a:t>Alle stappen van het </a:t>
            </a:r>
            <a:r>
              <a:rPr lang="nl-NL" b="1"/>
              <a:t>onderzoeksproces</a:t>
            </a:r>
            <a:r>
              <a:rPr lang="nl-NL"/>
              <a:t> </a:t>
            </a:r>
            <a:r>
              <a:rPr lang="nl-NL" b="1" u="sng">
                <a:solidFill>
                  <a:schemeClr val="accent6">
                    <a:lumMod val="75000"/>
                  </a:schemeClr>
                </a:solidFill>
              </a:rPr>
              <a:t>zelfstandig</a:t>
            </a:r>
            <a:r>
              <a:rPr lang="nl-NL"/>
              <a:t> doorlopen</a:t>
            </a:r>
          </a:p>
          <a:p>
            <a:r>
              <a:rPr lang="nl-NL"/>
              <a:t>Toepassen van specialisatie-specifieke kennis en vaardigheden</a:t>
            </a:r>
          </a:p>
          <a:p>
            <a:r>
              <a:rPr lang="nl-NL"/>
              <a:t>Project en onderzoeksopdracht formaliseren in een </a:t>
            </a:r>
            <a:r>
              <a:rPr lang="nl-NL" b="1" u="sng">
                <a:solidFill>
                  <a:schemeClr val="accent6">
                    <a:lumMod val="75000"/>
                  </a:schemeClr>
                </a:solidFill>
              </a:rPr>
              <a:t>paper</a:t>
            </a:r>
          </a:p>
          <a:p>
            <a:endParaRPr lang="nl-NL"/>
          </a:p>
          <a:p>
            <a:endParaRPr lang="nl-NL"/>
          </a:p>
          <a:p>
            <a:endParaRPr lang="nl-NL" b="1" u="sng">
              <a:solidFill>
                <a:schemeClr val="accent6">
                  <a:lumMod val="75000"/>
                </a:schemeClr>
              </a:solidFill>
            </a:endParaRPr>
          </a:p>
          <a:p>
            <a:endParaRPr lang="nl-BE"/>
          </a:p>
          <a:p>
            <a:endParaRPr lang="nl-BE"/>
          </a:p>
        </p:txBody>
      </p:sp>
    </p:spTree>
    <p:extLst>
      <p:ext uri="{BB962C8B-B14F-4D97-AF65-F5344CB8AC3E}">
        <p14:creationId xmlns:p14="http://schemas.microsoft.com/office/powerpoint/2010/main" val="2074478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a:t>Bachelor Project = stage + eindwerk</a:t>
            </a:r>
          </a:p>
        </p:txBody>
      </p:sp>
      <p:sp>
        <p:nvSpPr>
          <p:cNvPr id="3" name="Tijdelijke aanduiding voor inhoud 2"/>
          <p:cNvSpPr>
            <a:spLocks noGrp="1"/>
          </p:cNvSpPr>
          <p:nvPr>
            <p:ph idx="1"/>
          </p:nvPr>
        </p:nvSpPr>
        <p:spPr/>
        <p:txBody>
          <a:bodyPr/>
          <a:lstStyle/>
          <a:p>
            <a:r>
              <a:rPr lang="nl-NL" b="1"/>
              <a:t>Stage</a:t>
            </a:r>
          </a:p>
          <a:p>
            <a:pPr lvl="1"/>
            <a:r>
              <a:rPr lang="nl-NL"/>
              <a:t>12 weken kennismaken met de dagelijkse beroepspraktijk</a:t>
            </a:r>
          </a:p>
          <a:p>
            <a:pPr lvl="1"/>
            <a:r>
              <a:rPr lang="nl-NL"/>
              <a:t>Toetsen van kennis en vaardigheden vanuit de opleiding aan de praktijk</a:t>
            </a:r>
          </a:p>
          <a:p>
            <a:pPr lvl="1"/>
            <a:r>
              <a:rPr lang="nl-NL"/>
              <a:t>Via een welomschreven </a:t>
            </a:r>
            <a:r>
              <a:rPr lang="nl-NL" b="1"/>
              <a:t>stageproject </a:t>
            </a:r>
            <a:r>
              <a:rPr lang="nl-NL">
                <a:sym typeface="Wingdings" panose="05000000000000000000" pitchFamily="2" charset="2"/>
              </a:rPr>
              <a:t> een reëel project in een professionele IT-context</a:t>
            </a:r>
            <a:endParaRPr lang="nl-NL"/>
          </a:p>
          <a:p>
            <a:r>
              <a:rPr lang="nl-NL" b="1"/>
              <a:t>Eindwerk</a:t>
            </a:r>
            <a:r>
              <a:rPr lang="nl-NL"/>
              <a:t> (of bachelorproef)</a:t>
            </a:r>
          </a:p>
          <a:p>
            <a:pPr lvl="1"/>
            <a:r>
              <a:rPr lang="nl-NL"/>
              <a:t>Beschrijving stageproject (= </a:t>
            </a:r>
            <a:r>
              <a:rPr lang="nl-NL" b="1"/>
              <a:t>stageverslag</a:t>
            </a:r>
            <a:r>
              <a:rPr lang="nl-NL"/>
              <a:t>)</a:t>
            </a:r>
          </a:p>
          <a:p>
            <a:pPr lvl="1"/>
            <a:r>
              <a:rPr lang="nl-BE" b="1">
                <a:sym typeface="Wingdings" panose="05000000000000000000" pitchFamily="2" charset="2"/>
              </a:rPr>
              <a:t>Onderzoeksopdracht: </a:t>
            </a:r>
            <a:r>
              <a:rPr lang="nl-BE">
                <a:sym typeface="Wingdings" panose="05000000000000000000" pitchFamily="2" charset="2"/>
              </a:rPr>
              <a:t>verbreding of verdieping van kennis m.b.t. IT-oplossingen, -producten, -diensten en –technologieën.</a:t>
            </a:r>
          </a:p>
          <a:p>
            <a:pPr lvl="2"/>
            <a:r>
              <a:rPr lang="nl-BE">
                <a:sym typeface="Wingdings" panose="05000000000000000000" pitchFamily="2" charset="2"/>
              </a:rPr>
              <a:t>Duidelijke link met de stageopdracht</a:t>
            </a:r>
          </a:p>
          <a:p>
            <a:pPr lvl="2"/>
            <a:r>
              <a:rPr lang="nl-BE">
                <a:sym typeface="Wingdings" panose="05000000000000000000" pitchFamily="2" charset="2"/>
              </a:rPr>
              <a:t>Omvang ongeveer 1 dag per week</a:t>
            </a:r>
          </a:p>
        </p:txBody>
      </p:sp>
    </p:spTree>
    <p:extLst>
      <p:ext uri="{BB962C8B-B14F-4D97-AF65-F5344CB8AC3E}">
        <p14:creationId xmlns:p14="http://schemas.microsoft.com/office/powerpoint/2010/main" val="1146512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l-BE"/>
              <a:t>Proces onderzoek</a:t>
            </a:r>
          </a:p>
        </p:txBody>
      </p:sp>
      <p:sp>
        <p:nvSpPr>
          <p:cNvPr id="3" name="Content Placeholder 2"/>
          <p:cNvSpPr>
            <a:spLocks noGrp="1"/>
          </p:cNvSpPr>
          <p:nvPr>
            <p:ph idx="1"/>
          </p:nvPr>
        </p:nvSpPr>
        <p:spPr>
          <a:xfrm>
            <a:off x="838199" y="1690688"/>
            <a:ext cx="11001375" cy="4708525"/>
          </a:xfrm>
        </p:spPr>
        <p:txBody>
          <a:bodyPr>
            <a:normAutofit/>
          </a:bodyPr>
          <a:lstStyle/>
          <a:p>
            <a:pPr marL="0" indent="0">
              <a:buNone/>
            </a:pPr>
            <a:r>
              <a:rPr lang="nl-BE" b="1"/>
              <a:t>Uitschrijven onderzoek als onderdeel in het eindwerk </a:t>
            </a:r>
          </a:p>
          <a:p>
            <a:pPr>
              <a:defRPr/>
            </a:pPr>
            <a:r>
              <a:rPr lang="nl-BE" b="1"/>
              <a:t>Probleemstelling</a:t>
            </a:r>
            <a:r>
              <a:rPr lang="nl-BE"/>
              <a:t> of vraagstelling (week 2)</a:t>
            </a:r>
          </a:p>
          <a:p>
            <a:pPr lvl="1" fontAlgn="ctr">
              <a:defRPr/>
            </a:pPr>
            <a:r>
              <a:rPr lang="nl-BE"/>
              <a:t>Een duidelijke omschrijving van de </a:t>
            </a:r>
            <a:r>
              <a:rPr lang="nl-BE" b="1"/>
              <a:t>onderzoeksvraag</a:t>
            </a:r>
            <a:r>
              <a:rPr lang="nl-BE"/>
              <a:t>.</a:t>
            </a:r>
            <a:endParaRPr lang="nl-BE" sz="3600"/>
          </a:p>
          <a:p>
            <a:pPr lvl="1" fontAlgn="ctr">
              <a:defRPr/>
            </a:pPr>
            <a:r>
              <a:rPr lang="nl-BE"/>
              <a:t>De onderzoeksvraag heeft een relevante link met de stageopdracht en/of met het stagebedrijf.</a:t>
            </a:r>
            <a:endParaRPr lang="en-US"/>
          </a:p>
          <a:p>
            <a:pPr fontAlgn="ctr">
              <a:defRPr/>
            </a:pPr>
            <a:r>
              <a:rPr lang="nl-BE" b="1"/>
              <a:t>Methode</a:t>
            </a:r>
            <a:r>
              <a:rPr lang="nl-BE"/>
              <a:t> van onderzoek (week 4)</a:t>
            </a:r>
            <a:endParaRPr lang="nl-BE" sz="4000"/>
          </a:p>
          <a:p>
            <a:pPr lvl="1" fontAlgn="ctr">
              <a:defRPr/>
            </a:pPr>
            <a:r>
              <a:rPr lang="nl-BE"/>
              <a:t>Beschrijving van de </a:t>
            </a:r>
            <a:r>
              <a:rPr lang="nl-BE" b="1"/>
              <a:t>aanpak</a:t>
            </a:r>
            <a:r>
              <a:rPr lang="nl-BE"/>
              <a:t> van de studie, de analyse, de vergelijking of de test.</a:t>
            </a:r>
            <a:endParaRPr lang="nl-BE" sz="3600"/>
          </a:p>
          <a:p>
            <a:pPr marL="0" indent="0">
              <a:buNone/>
            </a:pPr>
            <a:endParaRPr lang="nl-BE"/>
          </a:p>
          <a:p>
            <a:pPr marL="0" indent="0">
              <a:buNone/>
            </a:pPr>
            <a:endParaRPr lang="nl-BE"/>
          </a:p>
        </p:txBody>
      </p:sp>
    </p:spTree>
    <p:extLst>
      <p:ext uri="{BB962C8B-B14F-4D97-AF65-F5344CB8AC3E}">
        <p14:creationId xmlns:p14="http://schemas.microsoft.com/office/powerpoint/2010/main" val="3775498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l-BE"/>
              <a:t>Proces onderzoeksopdracht</a:t>
            </a:r>
          </a:p>
        </p:txBody>
      </p:sp>
      <p:sp>
        <p:nvSpPr>
          <p:cNvPr id="3" name="Content Placeholder 2"/>
          <p:cNvSpPr>
            <a:spLocks noGrp="1"/>
          </p:cNvSpPr>
          <p:nvPr>
            <p:ph idx="1"/>
          </p:nvPr>
        </p:nvSpPr>
        <p:spPr>
          <a:xfrm>
            <a:off x="838200" y="1585912"/>
            <a:ext cx="10915650" cy="4906963"/>
          </a:xfrm>
        </p:spPr>
        <p:txBody>
          <a:bodyPr>
            <a:normAutofit/>
          </a:bodyPr>
          <a:lstStyle/>
          <a:p>
            <a:pPr fontAlgn="ctr">
              <a:defRPr/>
            </a:pPr>
            <a:r>
              <a:rPr lang="nl-BE" b="1"/>
              <a:t>Resultaten</a:t>
            </a:r>
          </a:p>
          <a:p>
            <a:pPr marL="457200" lvl="1" indent="0" fontAlgn="ctr">
              <a:buNone/>
              <a:defRPr/>
            </a:pPr>
            <a:r>
              <a:rPr lang="nl-BE"/>
              <a:t>1.</a:t>
            </a:r>
            <a:r>
              <a:rPr lang="nl-BE" b="1"/>
              <a:t> Literatuurstudie</a:t>
            </a:r>
            <a:r>
              <a:rPr lang="nl-BE"/>
              <a:t> (week 6)</a:t>
            </a:r>
            <a:endParaRPr lang="nl-BE" sz="3600"/>
          </a:p>
          <a:p>
            <a:pPr lvl="2" fontAlgn="ctr">
              <a:defRPr/>
            </a:pPr>
            <a:r>
              <a:rPr lang="nl-BE"/>
              <a:t>Herwerken naar een persoonlijke tekst</a:t>
            </a:r>
          </a:p>
          <a:p>
            <a:pPr lvl="2" fontAlgn="ctr">
              <a:defRPr/>
            </a:pPr>
            <a:r>
              <a:rPr lang="nl-BE"/>
              <a:t>3 bronnen naast elkaar leggen en met elkaar gaan vergelijken</a:t>
            </a:r>
          </a:p>
          <a:p>
            <a:pPr lvl="2" fontAlgn="ctr">
              <a:defRPr/>
            </a:pPr>
            <a:r>
              <a:rPr lang="nl-BE"/>
              <a:t>Persoonlijke reflectie</a:t>
            </a:r>
          </a:p>
          <a:p>
            <a:pPr marL="457200" lvl="1" indent="0" fontAlgn="ctr">
              <a:buNone/>
              <a:defRPr/>
            </a:pPr>
            <a:r>
              <a:rPr lang="nl-BE"/>
              <a:t>2. Uitwerken </a:t>
            </a:r>
            <a:r>
              <a:rPr lang="nl-BE" b="1"/>
              <a:t>prototype</a:t>
            </a:r>
            <a:r>
              <a:rPr lang="nl-BE"/>
              <a:t>, een model, een vergelijkingsmatrix en/of testresultaten waarmee aangetoond wordt dat de materie grondig onderzocht is (week 10)</a:t>
            </a:r>
          </a:p>
          <a:p>
            <a:pPr marL="457200" lvl="1" indent="0" fontAlgn="ctr">
              <a:buNone/>
              <a:defRPr/>
            </a:pPr>
            <a:r>
              <a:rPr lang="nl-BE"/>
              <a:t>3. Bevindingen van de onderzoeksopdracht toegepast in de stageopdracht</a:t>
            </a:r>
          </a:p>
          <a:p>
            <a:pPr marL="342900" lvl="1" indent="-342900" fontAlgn="ctr">
              <a:buFont typeface="Arial"/>
              <a:buChar char="•"/>
              <a:defRPr/>
            </a:pPr>
            <a:r>
              <a:rPr lang="nl-BE" sz="2800"/>
              <a:t>Discussie, aanbevelingen, </a:t>
            </a:r>
            <a:r>
              <a:rPr lang="nl-BE" sz="2800" b="1"/>
              <a:t>conclusie</a:t>
            </a:r>
            <a:r>
              <a:rPr lang="nl-BE" sz="2800"/>
              <a:t> en </a:t>
            </a:r>
            <a:r>
              <a:rPr lang="nl-BE" sz="2800" b="1"/>
              <a:t>reflectie</a:t>
            </a:r>
            <a:r>
              <a:rPr lang="nl-BE" sz="2800"/>
              <a:t> (week 12)</a:t>
            </a:r>
          </a:p>
          <a:p>
            <a:pPr lvl="1" fontAlgn="ctr">
              <a:defRPr/>
            </a:pPr>
            <a:endParaRPr lang="nl-BE" sz="2800" b="1"/>
          </a:p>
          <a:p>
            <a:endParaRPr lang="nl-BE"/>
          </a:p>
        </p:txBody>
      </p:sp>
    </p:spTree>
    <p:extLst>
      <p:ext uri="{BB962C8B-B14F-4D97-AF65-F5344CB8AC3E}">
        <p14:creationId xmlns:p14="http://schemas.microsoft.com/office/powerpoint/2010/main" val="921623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C432CB59-2110-C348-8D4A-F76736A8046B}"/>
              </a:ext>
            </a:extLst>
          </p:cNvPr>
          <p:cNvPicPr>
            <a:picLocks noChangeAspect="1"/>
          </p:cNvPicPr>
          <p:nvPr/>
        </p:nvPicPr>
        <p:blipFill>
          <a:blip r:embed="rId2"/>
          <a:stretch>
            <a:fillRect/>
          </a:stretch>
        </p:blipFill>
        <p:spPr>
          <a:xfrm>
            <a:off x="3016250" y="2000250"/>
            <a:ext cx="6159500" cy="2857500"/>
          </a:xfrm>
          <a:prstGeom prst="rect">
            <a:avLst/>
          </a:prstGeom>
        </p:spPr>
      </p:pic>
    </p:spTree>
    <p:extLst>
      <p:ext uri="{BB962C8B-B14F-4D97-AF65-F5344CB8AC3E}">
        <p14:creationId xmlns:p14="http://schemas.microsoft.com/office/powerpoint/2010/main" val="3605484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69936" y="2423858"/>
            <a:ext cx="9061771" cy="1470025"/>
          </a:xfrm>
        </p:spPr>
        <p:txBody>
          <a:bodyPr>
            <a:normAutofit fontScale="90000"/>
          </a:bodyPr>
          <a:lstStyle/>
          <a:p>
            <a:r>
              <a:rPr lang="nl-NL"/>
              <a:t>Kick-off Bachelor Project </a:t>
            </a:r>
            <a:br>
              <a:rPr lang="nl-NL"/>
            </a:br>
            <a:r>
              <a:rPr lang="nl-NL"/>
              <a:t>Praktische toelichting</a:t>
            </a:r>
          </a:p>
        </p:txBody>
      </p:sp>
      <p:sp>
        <p:nvSpPr>
          <p:cNvPr id="3" name="Subtitel 2"/>
          <p:cNvSpPr>
            <a:spLocks noGrp="1"/>
          </p:cNvSpPr>
          <p:nvPr>
            <p:ph type="subTitle" idx="1"/>
          </p:nvPr>
        </p:nvSpPr>
        <p:spPr>
          <a:xfrm>
            <a:off x="3697355" y="4433189"/>
            <a:ext cx="4797288" cy="2163554"/>
          </a:xfrm>
        </p:spPr>
        <p:txBody>
          <a:bodyPr vert="horz" lIns="91440" tIns="45720" rIns="91440" bIns="45720" rtlCol="0" anchor="t">
            <a:normAutofit/>
          </a:bodyPr>
          <a:lstStyle/>
          <a:p>
            <a:r>
              <a:rPr lang="nl-NL"/>
              <a:t>2025-2026</a:t>
            </a:r>
            <a:br>
              <a:rPr lang="nl-NL"/>
            </a:br>
            <a:endParaRPr lang="nl-NL"/>
          </a:p>
        </p:txBody>
      </p:sp>
      <p:pic>
        <p:nvPicPr>
          <p:cNvPr id="4" name="Picture 3"/>
          <p:cNvPicPr>
            <a:picLocks noChangeAspect="1"/>
          </p:cNvPicPr>
          <p:nvPr/>
        </p:nvPicPr>
        <p:blipFill>
          <a:blip r:embed="rId3"/>
          <a:stretch>
            <a:fillRect/>
          </a:stretch>
        </p:blipFill>
        <p:spPr>
          <a:xfrm>
            <a:off x="3351143" y="366458"/>
            <a:ext cx="5143500" cy="2057400"/>
          </a:xfrm>
          <a:prstGeom prst="rect">
            <a:avLst/>
          </a:prstGeom>
        </p:spPr>
      </p:pic>
    </p:spTree>
    <p:extLst>
      <p:ext uri="{BB962C8B-B14F-4D97-AF65-F5344CB8AC3E}">
        <p14:creationId xmlns:p14="http://schemas.microsoft.com/office/powerpoint/2010/main" val="1932860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Doel Kick-off      </a:t>
            </a:r>
          </a:p>
        </p:txBody>
      </p:sp>
      <p:sp>
        <p:nvSpPr>
          <p:cNvPr id="5" name="Tijdelijke aanduiding voor inhoud 2"/>
          <p:cNvSpPr txBox="1">
            <a:spLocks/>
          </p:cNvSpPr>
          <p:nvPr/>
        </p:nvSpPr>
        <p:spPr>
          <a:xfrm>
            <a:off x="838199" y="1619251"/>
            <a:ext cx="10277475"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a:t>Informeren bedrijfspromotoren over verwachtingen</a:t>
            </a:r>
          </a:p>
          <a:p>
            <a:pPr marL="0" indent="0">
              <a:buNone/>
            </a:pPr>
            <a:endParaRPr lang="nl-NL" sz="1400"/>
          </a:p>
          <a:p>
            <a:pPr lvl="1"/>
            <a:r>
              <a:rPr lang="nl-NL"/>
              <a:t>student</a:t>
            </a:r>
          </a:p>
          <a:p>
            <a:pPr lvl="1"/>
            <a:r>
              <a:rPr lang="nl-NL"/>
              <a:t>hogeschoolpromotor</a:t>
            </a:r>
          </a:p>
          <a:p>
            <a:pPr lvl="1"/>
            <a:r>
              <a:rPr lang="nl-NL"/>
              <a:t>bedrijfspromotor</a:t>
            </a:r>
          </a:p>
          <a:p>
            <a:pPr marL="457200" lvl="1" indent="0">
              <a:buNone/>
            </a:pPr>
            <a:endParaRPr lang="nl-NL" sz="1400"/>
          </a:p>
          <a:p>
            <a:pPr marL="457200" lvl="1" indent="0">
              <a:buNone/>
            </a:pPr>
            <a:r>
              <a:rPr lang="nl-NL"/>
              <a:t>voor, tijdens en na de stageperiode</a:t>
            </a:r>
          </a:p>
        </p:txBody>
      </p:sp>
    </p:spTree>
    <p:extLst>
      <p:ext uri="{BB962C8B-B14F-4D97-AF65-F5344CB8AC3E}">
        <p14:creationId xmlns:p14="http://schemas.microsoft.com/office/powerpoint/2010/main" val="3871372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1528081"/>
            <a:ext cx="8486775" cy="4535143"/>
          </a:xfrm>
        </p:spPr>
        <p:txBody>
          <a:bodyPr vert="horz" lIns="91440" tIns="45720" rIns="91440" bIns="45720" rtlCol="0" anchor="t">
            <a:normAutofit/>
          </a:bodyPr>
          <a:lstStyle/>
          <a:p>
            <a:r>
              <a:rPr lang="nl-NL" sz="3200"/>
              <a:t>Semester 1 : </a:t>
            </a:r>
          </a:p>
          <a:p>
            <a:pPr lvl="1"/>
            <a:r>
              <a:rPr lang="nl-NL" sz="2800"/>
              <a:t>29/09/2025 – 9 januari 2026</a:t>
            </a:r>
            <a:endParaRPr lang="nl-NL" sz="2800">
              <a:ea typeface="Calibri"/>
              <a:cs typeface="Calibri"/>
            </a:endParaRPr>
          </a:p>
          <a:p>
            <a:pPr lvl="1"/>
            <a:r>
              <a:rPr lang="nl-NL" sz="2800"/>
              <a:t>Studenten studeren vervroegd af in februari</a:t>
            </a:r>
            <a:endParaRPr lang="nl-NL" sz="2800">
              <a:cs typeface="Calibri"/>
            </a:endParaRPr>
          </a:p>
          <a:p>
            <a:pPr marL="457200" lvl="1" indent="0">
              <a:buNone/>
            </a:pPr>
            <a:endParaRPr lang="nl-NL"/>
          </a:p>
          <a:p>
            <a:r>
              <a:rPr lang="nl-NL" sz="3200"/>
              <a:t>Semester 2 : </a:t>
            </a:r>
            <a:endParaRPr lang="nl-NL" sz="3200">
              <a:cs typeface="Calibri"/>
            </a:endParaRPr>
          </a:p>
          <a:p>
            <a:pPr lvl="1"/>
            <a:r>
              <a:rPr lang="nl-NL" sz="2800"/>
              <a:t>23 februari 2026 – 29 mei 2026</a:t>
            </a:r>
            <a:endParaRPr lang="nl-NL" sz="2800">
              <a:cs typeface="Calibri"/>
            </a:endParaRPr>
          </a:p>
          <a:p>
            <a:pPr lvl="1"/>
            <a:r>
              <a:rPr lang="nl-NL" sz="2800"/>
              <a:t>Studenten studeren af in juni</a:t>
            </a:r>
            <a:endParaRPr lang="nl-NL" sz="2800">
              <a:cs typeface="Calibri"/>
            </a:endParaRPr>
          </a:p>
        </p:txBody>
      </p:sp>
      <p:sp>
        <p:nvSpPr>
          <p:cNvPr id="2" name="Titel 1"/>
          <p:cNvSpPr>
            <a:spLocks noGrp="1"/>
          </p:cNvSpPr>
          <p:nvPr>
            <p:ph type="title"/>
          </p:nvPr>
        </p:nvSpPr>
        <p:spPr>
          <a:xfrm>
            <a:off x="838200" y="333375"/>
            <a:ext cx="10515600" cy="1325563"/>
          </a:xfrm>
        </p:spPr>
        <p:txBody>
          <a:bodyPr/>
          <a:lstStyle/>
          <a:p>
            <a:r>
              <a:rPr lang="nl-NL"/>
              <a:t>Stageperiodes Toegepaste informatica</a:t>
            </a:r>
          </a:p>
        </p:txBody>
      </p:sp>
    </p:spTree>
    <p:extLst>
      <p:ext uri="{BB962C8B-B14F-4D97-AF65-F5344CB8AC3E}">
        <p14:creationId xmlns:p14="http://schemas.microsoft.com/office/powerpoint/2010/main" val="449181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Verwachtingen student</a:t>
            </a:r>
          </a:p>
        </p:txBody>
      </p:sp>
      <p:sp>
        <p:nvSpPr>
          <p:cNvPr id="3" name="Content Placeholder 2"/>
          <p:cNvSpPr>
            <a:spLocks noGrp="1"/>
          </p:cNvSpPr>
          <p:nvPr>
            <p:ph idx="1"/>
          </p:nvPr>
        </p:nvSpPr>
        <p:spPr>
          <a:xfrm>
            <a:off x="923924" y="1548765"/>
            <a:ext cx="10753725" cy="5242560"/>
          </a:xfrm>
        </p:spPr>
        <p:txBody>
          <a:bodyPr vert="horz" lIns="91440" tIns="45720" rIns="91440" bIns="45720" rtlCol="0" anchor="t">
            <a:normAutofit/>
          </a:bodyPr>
          <a:lstStyle/>
          <a:p>
            <a:pPr marL="0" indent="0">
              <a:buNone/>
            </a:pPr>
            <a:r>
              <a:rPr lang="nl-NL" b="1"/>
              <a:t>Aanwezigheid</a:t>
            </a:r>
          </a:p>
          <a:p>
            <a:pPr marL="457200" lvl="1" indent="0">
              <a:buNone/>
            </a:pPr>
            <a:endParaRPr lang="nl-NL"/>
          </a:p>
          <a:p>
            <a:r>
              <a:rPr lang="nl-BE"/>
              <a:t>Student werkt volgens afspraken binnen stagebedrijf MAXIMUM 1 dag/week online</a:t>
            </a:r>
            <a:endParaRPr lang="nl-BE">
              <a:cs typeface="Calibri"/>
            </a:endParaRPr>
          </a:p>
          <a:p>
            <a:r>
              <a:rPr lang="nl-BE"/>
              <a:t>Afwezigheid tijdens de stage: student verwittigt stagebedrijf + studentenadministratie +  hogeschoolpromotor </a:t>
            </a:r>
            <a:endParaRPr lang="nl-BE">
              <a:cs typeface="Calibri"/>
            </a:endParaRPr>
          </a:p>
          <a:p>
            <a:r>
              <a:rPr lang="nl-BE">
                <a:ea typeface="Calibri"/>
                <a:cs typeface="Calibri"/>
              </a:rPr>
              <a:t>Buitenlandse studentenreis: 22-24 april</a:t>
            </a:r>
            <a:endParaRPr lang="nl-BE">
              <a:sym typeface="Wingdings" panose="05000000000000000000" pitchFamily="2" charset="2"/>
            </a:endParaRPr>
          </a:p>
          <a:p>
            <a:pPr marL="0" indent="0">
              <a:buNone/>
            </a:pPr>
            <a:endParaRPr lang="nl-BE">
              <a:ea typeface="Calibri" panose="020F0502020204030204"/>
              <a:cs typeface="Calibri" panose="020F0502020204030204"/>
            </a:endParaRPr>
          </a:p>
          <a:p>
            <a:pPr marL="0" indent="0">
              <a:buNone/>
            </a:pPr>
            <a:r>
              <a:rPr lang="nl-BE">
                <a:sym typeface="Wingdings" panose="05000000000000000000" pitchFamily="2" charset="2"/>
              </a:rPr>
              <a:t>	 </a:t>
            </a:r>
            <a:r>
              <a:rPr lang="nl-BE"/>
              <a:t>Student haalt afwezige stagedagen in </a:t>
            </a:r>
            <a:endParaRPr lang="nl-BE">
              <a:cs typeface="Calibri"/>
            </a:endParaRPr>
          </a:p>
          <a:p>
            <a:pPr marL="0" indent="0">
              <a:buNone/>
            </a:pPr>
            <a:endParaRPr lang="nl-BE"/>
          </a:p>
          <a:p>
            <a:pPr>
              <a:buFontTx/>
              <a:buChar char="-"/>
            </a:pPr>
            <a:endParaRPr lang="nl-BE">
              <a:ea typeface="Calibri"/>
              <a:cs typeface="Calibri"/>
            </a:endParaRPr>
          </a:p>
          <a:p>
            <a:pPr marL="0" indent="0">
              <a:buNone/>
            </a:pPr>
            <a:endParaRPr lang="nl-BE">
              <a:cs typeface="Calibri"/>
            </a:endParaRPr>
          </a:p>
          <a:p>
            <a:pPr marL="457200" lvl="1" indent="0">
              <a:buNone/>
            </a:pPr>
            <a:endParaRPr lang="nl-BE"/>
          </a:p>
          <a:p>
            <a:pPr marL="0" indent="0">
              <a:buNone/>
            </a:pPr>
            <a:endParaRPr lang="nl-BE"/>
          </a:p>
        </p:txBody>
      </p:sp>
    </p:spTree>
    <p:extLst>
      <p:ext uri="{BB962C8B-B14F-4D97-AF65-F5344CB8AC3E}">
        <p14:creationId xmlns:p14="http://schemas.microsoft.com/office/powerpoint/2010/main" val="864834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743826" y="190183"/>
            <a:ext cx="2619375" cy="1743075"/>
          </a:xfrm>
          <a:prstGeom prst="rect">
            <a:avLst/>
          </a:prstGeom>
        </p:spPr>
      </p:pic>
      <p:sp>
        <p:nvSpPr>
          <p:cNvPr id="2" name="Title 1"/>
          <p:cNvSpPr>
            <a:spLocks noGrp="1"/>
          </p:cNvSpPr>
          <p:nvPr>
            <p:ph type="title"/>
          </p:nvPr>
        </p:nvSpPr>
        <p:spPr/>
        <p:txBody>
          <a:bodyPr/>
          <a:lstStyle/>
          <a:p>
            <a:r>
              <a:rPr lang="nl-BE"/>
              <a:t>Verwachtingen student</a:t>
            </a:r>
          </a:p>
        </p:txBody>
      </p:sp>
      <p:sp>
        <p:nvSpPr>
          <p:cNvPr id="3" name="Content Placeholder 2"/>
          <p:cNvSpPr>
            <a:spLocks noGrp="1"/>
          </p:cNvSpPr>
          <p:nvPr>
            <p:ph idx="1"/>
          </p:nvPr>
        </p:nvSpPr>
        <p:spPr>
          <a:xfrm>
            <a:off x="914400" y="1865630"/>
            <a:ext cx="10810875" cy="4525963"/>
          </a:xfrm>
        </p:spPr>
        <p:txBody>
          <a:bodyPr>
            <a:normAutofit/>
          </a:bodyPr>
          <a:lstStyle/>
          <a:p>
            <a:pPr marL="0" indent="0">
              <a:buNone/>
            </a:pPr>
            <a:r>
              <a:rPr lang="nl-BE" b="1"/>
              <a:t>Uitwerken Bachelor Project</a:t>
            </a:r>
          </a:p>
          <a:p>
            <a:r>
              <a:rPr lang="nl-BE"/>
              <a:t>Stageopdracht + onderzoeksopdracht: doorgestuurd via Google Docs + gescreend door de opleiding</a:t>
            </a:r>
          </a:p>
          <a:p>
            <a:pPr>
              <a:defRPr/>
            </a:pPr>
            <a:r>
              <a:rPr lang="nl-BE"/>
              <a:t>Onderzoeksopdracht: </a:t>
            </a:r>
            <a:r>
              <a:rPr lang="nl-NL"/>
              <a:t>oefening in wetenschappelijk werk binnen de bachelorproef. Het topic is een </a:t>
            </a:r>
            <a:r>
              <a:rPr lang="nl-BE" altLang="en-US"/>
              <a:t>verbreding ofwel een verdieping</a:t>
            </a:r>
            <a:r>
              <a:rPr lang="nl-NL"/>
              <a:t> op de stageopdracht </a:t>
            </a:r>
            <a:r>
              <a:rPr lang="nl-NL">
                <a:sym typeface="Wingdings" panose="05000000000000000000" pitchFamily="2" charset="2"/>
              </a:rPr>
              <a:t> aanzet werd reeds gegeven</a:t>
            </a:r>
            <a:endParaRPr lang="nl-NL"/>
          </a:p>
        </p:txBody>
      </p:sp>
    </p:spTree>
    <p:extLst>
      <p:ext uri="{BB962C8B-B14F-4D97-AF65-F5344CB8AC3E}">
        <p14:creationId xmlns:p14="http://schemas.microsoft.com/office/powerpoint/2010/main" val="3522130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4ECEC2-9432-1746-A469-032F95FE8F4D}"/>
              </a:ext>
            </a:extLst>
          </p:cNvPr>
          <p:cNvSpPr>
            <a:spLocks noGrp="1"/>
          </p:cNvSpPr>
          <p:nvPr>
            <p:ph type="title"/>
          </p:nvPr>
        </p:nvSpPr>
        <p:spPr/>
        <p:txBody>
          <a:bodyPr/>
          <a:lstStyle/>
          <a:p>
            <a:r>
              <a:rPr lang="nl-BE"/>
              <a:t>Agenda</a:t>
            </a:r>
          </a:p>
        </p:txBody>
      </p:sp>
      <p:sp>
        <p:nvSpPr>
          <p:cNvPr id="3" name="Tijdelijke aanduiding voor inhoud 2">
            <a:extLst>
              <a:ext uri="{FF2B5EF4-FFF2-40B4-BE49-F238E27FC236}">
                <a16:creationId xmlns:a16="http://schemas.microsoft.com/office/drawing/2014/main" id="{77E44A69-B7EE-5245-8AA4-9F595F2B37D9}"/>
              </a:ext>
            </a:extLst>
          </p:cNvPr>
          <p:cNvSpPr>
            <a:spLocks noGrp="1"/>
          </p:cNvSpPr>
          <p:nvPr>
            <p:ph idx="1"/>
          </p:nvPr>
        </p:nvSpPr>
        <p:spPr/>
        <p:txBody>
          <a:bodyPr/>
          <a:lstStyle/>
          <a:p>
            <a:r>
              <a:rPr lang="nl-BE"/>
              <a:t>Hogeschool PXL</a:t>
            </a:r>
            <a:br>
              <a:rPr lang="nl-BE"/>
            </a:br>
            <a:r>
              <a:rPr lang="nl-BE" sz="2400" i="1"/>
              <a:t>onderwijs in cocreatie met het werkveld</a:t>
            </a:r>
            <a:endParaRPr lang="nl-BE" i="1"/>
          </a:p>
          <a:p>
            <a:r>
              <a:rPr lang="nl-BE"/>
              <a:t>Situering en belang van het Bachelor Project</a:t>
            </a:r>
          </a:p>
          <a:p>
            <a:pPr lvl="1"/>
            <a:r>
              <a:rPr lang="nl-BE"/>
              <a:t>Onderwijsconcept en eindniveau</a:t>
            </a:r>
          </a:p>
          <a:p>
            <a:pPr lvl="1"/>
            <a:r>
              <a:rPr lang="nl-BE"/>
              <a:t>Onderzoekend handelen</a:t>
            </a:r>
          </a:p>
          <a:p>
            <a:r>
              <a:rPr lang="nl-BE"/>
              <a:t>Praktische toelichting &amp; goede afspraken</a:t>
            </a:r>
          </a:p>
        </p:txBody>
      </p:sp>
    </p:spTree>
    <p:extLst>
      <p:ext uri="{BB962C8B-B14F-4D97-AF65-F5344CB8AC3E}">
        <p14:creationId xmlns:p14="http://schemas.microsoft.com/office/powerpoint/2010/main" val="4262417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Verwachtingen student: documenten</a:t>
            </a:r>
          </a:p>
        </p:txBody>
      </p:sp>
      <p:sp>
        <p:nvSpPr>
          <p:cNvPr id="3" name="Content Placeholder 2"/>
          <p:cNvSpPr>
            <a:spLocks noGrp="1"/>
          </p:cNvSpPr>
          <p:nvPr>
            <p:ph idx="1"/>
          </p:nvPr>
        </p:nvSpPr>
        <p:spPr>
          <a:xfrm>
            <a:off x="838200" y="1544320"/>
            <a:ext cx="11068050" cy="5405120"/>
          </a:xfrm>
        </p:spPr>
        <p:txBody>
          <a:bodyPr vert="horz" lIns="91440" tIns="45720" rIns="91440" bIns="45720" rtlCol="0" anchor="t">
            <a:normAutofit/>
          </a:bodyPr>
          <a:lstStyle/>
          <a:p>
            <a:pPr marL="0" indent="0">
              <a:buNone/>
            </a:pPr>
            <a:r>
              <a:rPr lang="nl-BE" b="1"/>
              <a:t>Te uploaden documenten (OnStage)</a:t>
            </a:r>
          </a:p>
          <a:p>
            <a:pPr lvl="1">
              <a:buFont typeface="Arial"/>
              <a:buChar char="•"/>
            </a:pPr>
            <a:r>
              <a:rPr lang="nl-BE"/>
              <a:t>Stageportfolio (wekelijks): weekverslagen</a:t>
            </a:r>
            <a:endParaRPr lang="nl-BE">
              <a:cs typeface="Calibri"/>
            </a:endParaRPr>
          </a:p>
          <a:p>
            <a:pPr lvl="1">
              <a:buFont typeface="Arial"/>
              <a:buChar char="•"/>
            </a:pPr>
            <a:r>
              <a:rPr lang="nl-BE">
                <a:cs typeface="Calibri"/>
              </a:rPr>
              <a:t>Stageverloop: Deel 1 in het eindwerk (wekelijks)</a:t>
            </a:r>
            <a:endParaRPr lang="nl-BE"/>
          </a:p>
          <a:p>
            <a:pPr lvl="1">
              <a:buFontTx/>
              <a:buChar char="-"/>
            </a:pPr>
            <a:r>
              <a:rPr lang="nl-BE"/>
              <a:t>Onderzoek: Deel 2 in het eindwerk (tweewekelijks)</a:t>
            </a:r>
            <a:endParaRPr lang="nl-BE">
              <a:cs typeface="Calibri" panose="020F0502020204030204"/>
            </a:endParaRPr>
          </a:p>
          <a:p>
            <a:pPr lvl="1">
              <a:buFontTx/>
              <a:buChar char="-"/>
            </a:pPr>
            <a:r>
              <a:rPr lang="nl-BE"/>
              <a:t>Projectomschrijving (Week 5)</a:t>
            </a:r>
            <a:endParaRPr lang="nl-BE">
              <a:cs typeface="Calibri" panose="020F0502020204030204"/>
            </a:endParaRPr>
          </a:p>
          <a:p>
            <a:pPr lvl="1">
              <a:buFontTx/>
              <a:buChar char="-"/>
            </a:pPr>
            <a:r>
              <a:rPr lang="nl-BE"/>
              <a:t>Eindwerk:  voorlopige versie (Week 8) + definitieve versie (einde stageperiode)</a:t>
            </a:r>
            <a:endParaRPr lang="nl-BE">
              <a:cs typeface="Calibri"/>
            </a:endParaRPr>
          </a:p>
          <a:p>
            <a:pPr lvl="1">
              <a:buFontTx/>
              <a:buChar char="-"/>
            </a:pPr>
            <a:r>
              <a:rPr lang="nl-BE"/>
              <a:t>Presentatie juryexamen (na de stageperiode)</a:t>
            </a:r>
            <a:endParaRPr lang="nl-BE">
              <a:cs typeface="Calibri" panose="020F0502020204030204"/>
            </a:endParaRPr>
          </a:p>
          <a:p>
            <a:pPr marL="0" indent="0">
              <a:buNone/>
            </a:pPr>
            <a:endParaRPr lang="nl-BE"/>
          </a:p>
          <a:p>
            <a:pPr>
              <a:buFontTx/>
              <a:buChar char="-"/>
            </a:pPr>
            <a:r>
              <a:rPr lang="nl-BE"/>
              <a:t>Inhoudelijke controle door het stagebedrijf</a:t>
            </a:r>
            <a:endParaRPr lang="nl-BE">
              <a:cs typeface="Calibri"/>
            </a:endParaRPr>
          </a:p>
          <a:p>
            <a:pPr>
              <a:buFontTx/>
              <a:buChar char="-"/>
            </a:pPr>
            <a:r>
              <a:rPr lang="nl-BE"/>
              <a:t>Documenten </a:t>
            </a:r>
            <a:r>
              <a:rPr lang="nl-BE">
                <a:sym typeface="Wingdings" panose="05000000000000000000" pitchFamily="2" charset="2"/>
              </a:rPr>
              <a:t> Stagiair dient hier </a:t>
            </a:r>
            <a:r>
              <a:rPr lang="nl-BE" u="sng">
                <a:sym typeface="Wingdings" panose="05000000000000000000" pitchFamily="2" charset="2"/>
              </a:rPr>
              <a:t>buiten</a:t>
            </a:r>
            <a:r>
              <a:rPr lang="nl-BE">
                <a:sym typeface="Wingdings" panose="05000000000000000000" pitchFamily="2" charset="2"/>
              </a:rPr>
              <a:t> de </a:t>
            </a:r>
            <a:r>
              <a:rPr lang="nl-BE" err="1">
                <a:sym typeface="Wingdings" panose="05000000000000000000" pitchFamily="2" charset="2"/>
              </a:rPr>
              <a:t>stageuren</a:t>
            </a:r>
            <a:r>
              <a:rPr lang="nl-BE">
                <a:sym typeface="Wingdings" panose="05000000000000000000" pitchFamily="2" charset="2"/>
              </a:rPr>
              <a:t> aan te werken</a:t>
            </a:r>
            <a:endParaRPr lang="nl-BE">
              <a:cs typeface="Calibri"/>
            </a:endParaRPr>
          </a:p>
          <a:p>
            <a:pPr>
              <a:buFontTx/>
              <a:buChar char="-"/>
            </a:pPr>
            <a:r>
              <a:rPr lang="nl-BE">
                <a:sym typeface="Wingdings" panose="05000000000000000000" pitchFamily="2" charset="2"/>
              </a:rPr>
              <a:t>Uitwerken onderzoeksopdracht  </a:t>
            </a:r>
            <a:r>
              <a:rPr lang="nl-BE" u="sng">
                <a:sym typeface="Wingdings" panose="05000000000000000000" pitchFamily="2" charset="2"/>
              </a:rPr>
              <a:t>Tijdens</a:t>
            </a:r>
            <a:r>
              <a:rPr lang="nl-BE">
                <a:sym typeface="Wingdings" panose="05000000000000000000" pitchFamily="2" charset="2"/>
              </a:rPr>
              <a:t> de </a:t>
            </a:r>
            <a:r>
              <a:rPr lang="nl-BE" err="1">
                <a:sym typeface="Wingdings" panose="05000000000000000000" pitchFamily="2" charset="2"/>
              </a:rPr>
              <a:t>stageuren</a:t>
            </a:r>
            <a:r>
              <a:rPr lang="nl-BE">
                <a:sym typeface="Wingdings" panose="05000000000000000000" pitchFamily="2" charset="2"/>
              </a:rPr>
              <a:t>: 1 dag per week reserveren</a:t>
            </a:r>
            <a:endParaRPr lang="nl-BE"/>
          </a:p>
        </p:txBody>
      </p:sp>
    </p:spTree>
    <p:extLst>
      <p:ext uri="{BB962C8B-B14F-4D97-AF65-F5344CB8AC3E}">
        <p14:creationId xmlns:p14="http://schemas.microsoft.com/office/powerpoint/2010/main" val="2874984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Taal: waarom?</a:t>
            </a:r>
          </a:p>
        </p:txBody>
      </p:sp>
      <p:sp>
        <p:nvSpPr>
          <p:cNvPr id="3" name="Content Placeholder 2"/>
          <p:cNvSpPr>
            <a:spLocks noGrp="1"/>
          </p:cNvSpPr>
          <p:nvPr>
            <p:ph idx="1"/>
          </p:nvPr>
        </p:nvSpPr>
        <p:spPr>
          <a:xfrm>
            <a:off x="928734" y="1590234"/>
            <a:ext cx="10515600" cy="4351338"/>
          </a:xfrm>
        </p:spPr>
        <p:txBody>
          <a:bodyPr/>
          <a:lstStyle/>
          <a:p>
            <a:r>
              <a:rPr lang="nl-BE"/>
              <a:t>Correcte, doelgerichte, efficiënte communicatie is cruciaal.</a:t>
            </a:r>
          </a:p>
          <a:p>
            <a:pPr lvl="1">
              <a:buFont typeface="Wingdings" panose="05000000000000000000" pitchFamily="2" charset="2"/>
              <a:buChar char="ü"/>
            </a:pPr>
            <a:r>
              <a:rPr lang="nl-BE"/>
              <a:t>	project 2TIN</a:t>
            </a:r>
          </a:p>
          <a:p>
            <a:pPr lvl="1">
              <a:buFont typeface="Wingdings" panose="05000000000000000000" pitchFamily="2" charset="2"/>
              <a:buChar char="ü"/>
            </a:pPr>
            <a:r>
              <a:rPr lang="nl-BE"/>
              <a:t>   project 3TIN</a:t>
            </a:r>
          </a:p>
          <a:p>
            <a:pPr lvl="1">
              <a:buFont typeface="Wingdings" panose="05000000000000000000" pitchFamily="2" charset="2"/>
              <a:buChar char="ü"/>
            </a:pPr>
            <a:r>
              <a:rPr lang="nl-BE"/>
              <a:t>   werkvloer!	</a:t>
            </a:r>
          </a:p>
          <a:p>
            <a:r>
              <a:rPr lang="nl-BE"/>
              <a:t>Rapporteren over technische kennis (mondeling – schriftelijk)</a:t>
            </a:r>
          </a:p>
          <a:p>
            <a:r>
              <a:rPr lang="nl-BE"/>
              <a:t>Eindwerk = visitekaartje</a:t>
            </a:r>
          </a:p>
          <a:p>
            <a:endParaRPr lang="nl-BE"/>
          </a:p>
          <a:p>
            <a:endParaRPr lang="nl-BE"/>
          </a:p>
        </p:txBody>
      </p:sp>
    </p:spTree>
    <p:extLst>
      <p:ext uri="{BB962C8B-B14F-4D97-AF65-F5344CB8AC3E}">
        <p14:creationId xmlns:p14="http://schemas.microsoft.com/office/powerpoint/2010/main" val="55219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Verwachtingen student</a:t>
            </a:r>
          </a:p>
        </p:txBody>
      </p:sp>
      <p:sp>
        <p:nvSpPr>
          <p:cNvPr id="3" name="Content Placeholder 2"/>
          <p:cNvSpPr>
            <a:spLocks noGrp="1"/>
          </p:cNvSpPr>
          <p:nvPr>
            <p:ph idx="1"/>
          </p:nvPr>
        </p:nvSpPr>
        <p:spPr>
          <a:xfrm>
            <a:off x="838200" y="1455013"/>
            <a:ext cx="10801350" cy="5425440"/>
          </a:xfrm>
        </p:spPr>
        <p:txBody>
          <a:bodyPr vert="horz" lIns="91440" tIns="45720" rIns="91440" bIns="45720" rtlCol="0" anchor="t">
            <a:normAutofit fontScale="77500" lnSpcReduction="20000"/>
          </a:bodyPr>
          <a:lstStyle/>
          <a:p>
            <a:pPr marL="0" indent="0">
              <a:buNone/>
            </a:pPr>
            <a:r>
              <a:rPr lang="nl-BE" sz="5100" b="1"/>
              <a:t>Juryexamen</a:t>
            </a:r>
          </a:p>
          <a:p>
            <a:r>
              <a:rPr lang="nl-BE" sz="3600"/>
              <a:t>Publieke presentatie voor jury van docenten, promotoren, experts, deskundigen uit werkveld, geïnteresseerden, …</a:t>
            </a:r>
            <a:endParaRPr lang="nl-BE" sz="3600">
              <a:cs typeface="Calibri"/>
            </a:endParaRPr>
          </a:p>
          <a:p>
            <a:endParaRPr lang="nl-BE" sz="3600"/>
          </a:p>
          <a:p>
            <a:endParaRPr lang="nl-BE" sz="3600"/>
          </a:p>
          <a:p>
            <a:endParaRPr lang="nl-BE" sz="3600"/>
          </a:p>
          <a:p>
            <a:endParaRPr lang="nl-BE" sz="3600"/>
          </a:p>
          <a:p>
            <a:endParaRPr lang="nl-BE" sz="3600"/>
          </a:p>
          <a:p>
            <a:endParaRPr lang="nl-BE" sz="3600"/>
          </a:p>
          <a:p>
            <a:endParaRPr lang="nl-BE" sz="3600"/>
          </a:p>
          <a:p>
            <a:r>
              <a:rPr lang="nl-BE" sz="3600"/>
              <a:t>Ingepland in groepen van 7-tal studenten tijdens GANSE voor- of namiddag</a:t>
            </a:r>
            <a:endParaRPr lang="nl-BE" sz="3600">
              <a:cs typeface="Calibri"/>
            </a:endParaRPr>
          </a:p>
          <a:p>
            <a:r>
              <a:rPr lang="nl-BE" sz="3600" b="1">
                <a:solidFill>
                  <a:srgbClr val="FF0000"/>
                </a:solidFill>
              </a:rPr>
              <a:t>Dinsdag 16/06/2026 en donderdag 18/06/2026</a:t>
            </a:r>
            <a:endParaRPr lang="nl-BE" sz="3600" b="1">
              <a:solidFill>
                <a:srgbClr val="FF0000"/>
              </a:solidFill>
              <a:cs typeface="Calibri"/>
            </a:endParaRPr>
          </a:p>
        </p:txBody>
      </p:sp>
      <p:pic>
        <p:nvPicPr>
          <p:cNvPr id="4" name="Picture 3"/>
          <p:cNvPicPr>
            <a:picLocks noChangeAspect="1"/>
          </p:cNvPicPr>
          <p:nvPr/>
        </p:nvPicPr>
        <p:blipFill>
          <a:blip r:embed="rId2"/>
          <a:stretch>
            <a:fillRect/>
          </a:stretch>
        </p:blipFill>
        <p:spPr>
          <a:xfrm>
            <a:off x="4464501" y="3138692"/>
            <a:ext cx="3084379" cy="2058082"/>
          </a:xfrm>
          <a:prstGeom prst="rect">
            <a:avLst/>
          </a:prstGeom>
        </p:spPr>
      </p:pic>
      <p:pic>
        <p:nvPicPr>
          <p:cNvPr id="5" name="Picture 4"/>
          <p:cNvPicPr>
            <a:picLocks noChangeAspect="1"/>
          </p:cNvPicPr>
          <p:nvPr/>
        </p:nvPicPr>
        <p:blipFill>
          <a:blip r:embed="rId3"/>
          <a:stretch>
            <a:fillRect/>
          </a:stretch>
        </p:blipFill>
        <p:spPr>
          <a:xfrm>
            <a:off x="7548880" y="3138692"/>
            <a:ext cx="3084379" cy="2058082"/>
          </a:xfrm>
          <a:prstGeom prst="rect">
            <a:avLst/>
          </a:prstGeom>
        </p:spPr>
      </p:pic>
      <p:pic>
        <p:nvPicPr>
          <p:cNvPr id="6" name="Picture 5"/>
          <p:cNvPicPr>
            <a:picLocks noChangeAspect="1"/>
          </p:cNvPicPr>
          <p:nvPr/>
        </p:nvPicPr>
        <p:blipFill>
          <a:blip r:embed="rId4"/>
          <a:stretch>
            <a:fillRect/>
          </a:stretch>
        </p:blipFill>
        <p:spPr>
          <a:xfrm>
            <a:off x="1418662" y="3138693"/>
            <a:ext cx="3053927" cy="2037763"/>
          </a:xfrm>
          <a:prstGeom prst="rect">
            <a:avLst/>
          </a:prstGeom>
        </p:spPr>
      </p:pic>
    </p:spTree>
    <p:extLst>
      <p:ext uri="{BB962C8B-B14F-4D97-AF65-F5344CB8AC3E}">
        <p14:creationId xmlns:p14="http://schemas.microsoft.com/office/powerpoint/2010/main" val="943913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Verloop juryexamen</a:t>
            </a:r>
          </a:p>
        </p:txBody>
      </p:sp>
      <p:sp>
        <p:nvSpPr>
          <p:cNvPr id="3" name="Content Placeholder 2"/>
          <p:cNvSpPr>
            <a:spLocks noGrp="1"/>
          </p:cNvSpPr>
          <p:nvPr>
            <p:ph idx="1"/>
          </p:nvPr>
        </p:nvSpPr>
        <p:spPr>
          <a:xfrm>
            <a:off x="838199" y="1457960"/>
            <a:ext cx="10963275" cy="5400040"/>
          </a:xfrm>
        </p:spPr>
        <p:txBody>
          <a:bodyPr>
            <a:normAutofit/>
          </a:bodyPr>
          <a:lstStyle/>
          <a:p>
            <a:r>
              <a:rPr lang="nl-BE"/>
              <a:t>Kennismaking studenten + juryleden</a:t>
            </a:r>
          </a:p>
          <a:p>
            <a:r>
              <a:rPr lang="nl-BE"/>
              <a:t>Presentaties (30 minuten/student): Studenten presenteren gedurende 25 minuten + 5 à 10 minuten kan jury vragen stellen</a:t>
            </a:r>
          </a:p>
          <a:p>
            <a:r>
              <a:rPr lang="nl-BE"/>
              <a:t>Na afloop presentaties: evaluatie</a:t>
            </a:r>
          </a:p>
          <a:p>
            <a:pPr lvl="1"/>
            <a:r>
              <a:rPr lang="nl-BE"/>
              <a:t>1</a:t>
            </a:r>
            <a:r>
              <a:rPr lang="nl-BE" baseline="30000"/>
              <a:t>ste</a:t>
            </a:r>
            <a:r>
              <a:rPr lang="nl-BE"/>
              <a:t> ronde: </a:t>
            </a:r>
          </a:p>
          <a:p>
            <a:pPr lvl="2"/>
            <a:r>
              <a:rPr lang="nl-BE"/>
              <a:t>Eventueel toelichting door bedrijfspromotor</a:t>
            </a:r>
          </a:p>
          <a:p>
            <a:pPr lvl="2"/>
            <a:r>
              <a:rPr lang="nl-BE"/>
              <a:t>Elk jurylid geeft commentaar (indien gewenst)</a:t>
            </a:r>
          </a:p>
          <a:p>
            <a:pPr lvl="1"/>
            <a:r>
              <a:rPr lang="nl-BE"/>
              <a:t>2</a:t>
            </a:r>
            <a:r>
              <a:rPr lang="nl-BE" baseline="30000"/>
              <a:t>de</a:t>
            </a:r>
            <a:r>
              <a:rPr lang="nl-BE"/>
              <a:t> ronde:</a:t>
            </a:r>
          </a:p>
          <a:p>
            <a:pPr lvl="2"/>
            <a:r>
              <a:rPr lang="nl-BE"/>
              <a:t>Elk jurylid kent punt toe op </a:t>
            </a:r>
          </a:p>
          <a:p>
            <a:pPr lvl="3"/>
            <a:r>
              <a:rPr lang="nl-BE"/>
              <a:t>Structuur presentatie (</a:t>
            </a:r>
            <a:r>
              <a:rPr lang="nl-BE" err="1"/>
              <a:t>Powerpoint</a:t>
            </a:r>
            <a:r>
              <a:rPr lang="nl-BE"/>
              <a:t>, </a:t>
            </a:r>
            <a:r>
              <a:rPr lang="nl-BE" err="1"/>
              <a:t>prezi</a:t>
            </a:r>
            <a:r>
              <a:rPr lang="nl-BE"/>
              <a:t>, …)</a:t>
            </a:r>
          </a:p>
          <a:p>
            <a:pPr lvl="3"/>
            <a:r>
              <a:rPr lang="nl-BE"/>
              <a:t>Presentatie (verbale / non-verbale)</a:t>
            </a:r>
          </a:p>
          <a:p>
            <a:pPr lvl="3"/>
            <a:r>
              <a:rPr lang="nl-BE"/>
              <a:t>Technisch niveau</a:t>
            </a:r>
          </a:p>
          <a:p>
            <a:pPr lvl="3"/>
            <a:r>
              <a:rPr lang="nl-BE"/>
              <a:t>Persoonlijke reflectie</a:t>
            </a:r>
          </a:p>
          <a:p>
            <a:pPr lvl="2"/>
            <a:r>
              <a:rPr lang="nl-BE"/>
              <a:t>Hiervan wordt er een gemiddelde berekend</a:t>
            </a:r>
          </a:p>
          <a:p>
            <a:pPr lvl="3"/>
            <a:endParaRPr lang="nl-BE"/>
          </a:p>
          <a:p>
            <a:pPr lvl="1"/>
            <a:endParaRPr lang="nl-BE"/>
          </a:p>
        </p:txBody>
      </p:sp>
    </p:spTree>
    <p:extLst>
      <p:ext uri="{BB962C8B-B14F-4D97-AF65-F5344CB8AC3E}">
        <p14:creationId xmlns:p14="http://schemas.microsoft.com/office/powerpoint/2010/main" val="2809949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ijdelijke aanduiding voor inhoud 3"/>
          <p:cNvGraphicFramePr>
            <a:graphicFrameLocks/>
          </p:cNvGraphicFramePr>
          <p:nvPr/>
        </p:nvGraphicFramePr>
        <p:xfrm>
          <a:off x="1727200" y="244158"/>
          <a:ext cx="8483600" cy="1173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normAutofit/>
          </a:bodyPr>
          <a:lstStyle/>
          <a:p>
            <a:r>
              <a:rPr lang="nl-BE"/>
              <a:t>Verwachtingen hogeschoolpromotor</a:t>
            </a:r>
            <a:endParaRPr lang="en-US"/>
          </a:p>
        </p:txBody>
      </p:sp>
      <p:sp>
        <p:nvSpPr>
          <p:cNvPr id="3" name="Content Placeholder 2"/>
          <p:cNvSpPr>
            <a:spLocks noGrp="1"/>
          </p:cNvSpPr>
          <p:nvPr>
            <p:ph idx="1"/>
          </p:nvPr>
        </p:nvSpPr>
        <p:spPr>
          <a:xfrm>
            <a:off x="962025" y="1538605"/>
            <a:ext cx="9925050" cy="4678045"/>
          </a:xfrm>
        </p:spPr>
        <p:txBody>
          <a:bodyPr vert="horz" lIns="91440" tIns="45720" rIns="91440" bIns="45720" rtlCol="0" anchor="t">
            <a:normAutofit/>
          </a:bodyPr>
          <a:lstStyle/>
          <a:p>
            <a:r>
              <a:rPr lang="nl-BE"/>
              <a:t>Minstens 2 stagebezoeken </a:t>
            </a:r>
          </a:p>
          <a:p>
            <a:r>
              <a:rPr lang="nl-BE"/>
              <a:t>Wekelijkse opvolging van geüploade documenten (portfolio, eindwerk en projectomschrijving)</a:t>
            </a:r>
            <a:endParaRPr lang="nl-BE">
              <a:cs typeface="Calibri"/>
            </a:endParaRPr>
          </a:p>
          <a:p>
            <a:r>
              <a:rPr lang="nl-BE">
                <a:sym typeface="Wingdings" panose="05000000000000000000" pitchFamily="2" charset="2"/>
              </a:rPr>
              <a:t>Voorbereiding juryexamen</a:t>
            </a:r>
            <a:endParaRPr lang="nl-BE">
              <a:cs typeface="Calibri"/>
            </a:endParaRPr>
          </a:p>
          <a:p>
            <a:r>
              <a:rPr lang="nl-BE">
                <a:sym typeface="Wingdings" panose="05000000000000000000" pitchFamily="2" charset="2"/>
              </a:rPr>
              <a:t>Evaluatie</a:t>
            </a:r>
            <a:endParaRPr lang="nl-BE"/>
          </a:p>
        </p:txBody>
      </p:sp>
    </p:spTree>
    <p:extLst>
      <p:ext uri="{BB962C8B-B14F-4D97-AF65-F5344CB8AC3E}">
        <p14:creationId xmlns:p14="http://schemas.microsoft.com/office/powerpoint/2010/main" val="1875149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Verwachtingen bedrijfspromotor</a:t>
            </a:r>
          </a:p>
        </p:txBody>
      </p:sp>
      <p:sp>
        <p:nvSpPr>
          <p:cNvPr id="3" name="Content Placeholder 2"/>
          <p:cNvSpPr>
            <a:spLocks noGrp="1"/>
          </p:cNvSpPr>
          <p:nvPr>
            <p:ph idx="1"/>
          </p:nvPr>
        </p:nvSpPr>
        <p:spPr>
          <a:xfrm>
            <a:off x="838199" y="1560514"/>
            <a:ext cx="10944225" cy="4708525"/>
          </a:xfrm>
        </p:spPr>
        <p:txBody>
          <a:bodyPr>
            <a:normAutofit/>
          </a:bodyPr>
          <a:lstStyle/>
          <a:p>
            <a:r>
              <a:rPr lang="nl-BE"/>
              <a:t>Voorzien infrastructuur voor het uitwerken van bachelorproject (zowel stageopdracht als onderzoeksitem)</a:t>
            </a:r>
          </a:p>
          <a:p>
            <a:r>
              <a:rPr lang="nl-BE"/>
              <a:t>Technische ondersteuning tijdens de ganse stageperiode</a:t>
            </a:r>
          </a:p>
          <a:p>
            <a:r>
              <a:rPr lang="nl-BE"/>
              <a:t>Mee opvolgen documenten student (portfolio, projectomschrijving, eindwerk (incl. onderzoek))</a:t>
            </a:r>
          </a:p>
          <a:p>
            <a:r>
              <a:rPr lang="nl-BE"/>
              <a:t>Evaluatie stageverloop in samenspraak met hogeschoolpromotor</a:t>
            </a:r>
          </a:p>
          <a:p>
            <a:r>
              <a:rPr lang="nl-BE"/>
              <a:t>Aanwezigheid bij + evaluatie van juryexamen</a:t>
            </a:r>
          </a:p>
        </p:txBody>
      </p:sp>
    </p:spTree>
    <p:extLst>
      <p:ext uri="{BB962C8B-B14F-4D97-AF65-F5344CB8AC3E}">
        <p14:creationId xmlns:p14="http://schemas.microsoft.com/office/powerpoint/2010/main" val="2709403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Evaluatie</a:t>
            </a:r>
            <a:endParaRPr lang="en-US"/>
          </a:p>
        </p:txBody>
      </p:sp>
      <p:sp>
        <p:nvSpPr>
          <p:cNvPr id="3" name="Content Placeholder 2"/>
          <p:cNvSpPr>
            <a:spLocks noGrp="1"/>
          </p:cNvSpPr>
          <p:nvPr>
            <p:ph idx="1"/>
          </p:nvPr>
        </p:nvSpPr>
        <p:spPr/>
        <p:txBody>
          <a:bodyPr/>
          <a:lstStyle/>
          <a:p>
            <a:endParaRPr lang="nl-BE"/>
          </a:p>
          <a:p>
            <a:pPr marL="0" indent="0">
              <a:buNone/>
            </a:pPr>
            <a:endParaRPr lang="en-US"/>
          </a:p>
        </p:txBody>
      </p:sp>
      <p:graphicFrame>
        <p:nvGraphicFramePr>
          <p:cNvPr id="4" name="Table 3"/>
          <p:cNvGraphicFramePr>
            <a:graphicFrameLocks noGrp="1"/>
          </p:cNvGraphicFramePr>
          <p:nvPr/>
        </p:nvGraphicFramePr>
        <p:xfrm>
          <a:off x="247744" y="1361048"/>
          <a:ext cx="11681660" cy="5457722"/>
        </p:xfrm>
        <a:graphic>
          <a:graphicData uri="http://schemas.openxmlformats.org/drawingml/2006/table">
            <a:tbl>
              <a:tblPr firstRow="1" firstCol="1" bandRow="1">
                <a:tableStyleId>{5C22544A-7EE6-4342-B048-85BDC9FD1C3A}</a:tableStyleId>
              </a:tblPr>
              <a:tblGrid>
                <a:gridCol w="5261068">
                  <a:extLst>
                    <a:ext uri="{9D8B030D-6E8A-4147-A177-3AD203B41FA5}">
                      <a16:colId xmlns:a16="http://schemas.microsoft.com/office/drawing/2014/main" val="1164600048"/>
                    </a:ext>
                  </a:extLst>
                </a:gridCol>
                <a:gridCol w="1389600">
                  <a:extLst>
                    <a:ext uri="{9D8B030D-6E8A-4147-A177-3AD203B41FA5}">
                      <a16:colId xmlns:a16="http://schemas.microsoft.com/office/drawing/2014/main" val="3645794108"/>
                    </a:ext>
                  </a:extLst>
                </a:gridCol>
                <a:gridCol w="5030992">
                  <a:extLst>
                    <a:ext uri="{9D8B030D-6E8A-4147-A177-3AD203B41FA5}">
                      <a16:colId xmlns:a16="http://schemas.microsoft.com/office/drawing/2014/main" val="1222301656"/>
                    </a:ext>
                  </a:extLst>
                </a:gridCol>
              </a:tblGrid>
              <a:tr h="630874">
                <a:tc>
                  <a:txBody>
                    <a:bodyPr/>
                    <a:lstStyle/>
                    <a:p>
                      <a:pPr marL="0" marR="0" algn="ctr">
                        <a:lnSpc>
                          <a:spcPct val="107000"/>
                        </a:lnSpc>
                        <a:spcBef>
                          <a:spcPts val="0"/>
                        </a:spcBef>
                        <a:spcAft>
                          <a:spcPts val="0"/>
                        </a:spcAft>
                      </a:pPr>
                      <a:r>
                        <a:rPr lang="nl-BE" sz="18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marL="0" marR="0" algn="ctr">
                        <a:lnSpc>
                          <a:spcPct val="107000"/>
                        </a:lnSpc>
                        <a:spcBef>
                          <a:spcPts val="0"/>
                        </a:spcBef>
                        <a:spcAft>
                          <a:spcPts val="0"/>
                        </a:spcAft>
                      </a:pPr>
                      <a:r>
                        <a:rPr lang="nl-BE" sz="1800">
                          <a:effectLst/>
                        </a:rPr>
                        <a:t>Eindscore : op 20 punten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marL="0" marR="0" algn="ctr">
                        <a:lnSpc>
                          <a:spcPct val="107000"/>
                        </a:lnSpc>
                        <a:spcBef>
                          <a:spcPts val="0"/>
                        </a:spcBef>
                        <a:spcAft>
                          <a:spcPts val="0"/>
                        </a:spcAft>
                      </a:pPr>
                      <a:r>
                        <a:rPr lang="nl-BE" sz="1800">
                          <a:effectLst/>
                        </a:rPr>
                        <a:t>beoordelaar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566263162"/>
                  </a:ext>
                </a:extLst>
              </a:tr>
              <a:tr h="513321">
                <a:tc>
                  <a:txBody>
                    <a:bodyPr/>
                    <a:lstStyle/>
                    <a:p>
                      <a:pPr marL="0" marR="0" algn="ctr">
                        <a:lnSpc>
                          <a:spcPct val="107000"/>
                        </a:lnSpc>
                        <a:spcBef>
                          <a:spcPts val="0"/>
                        </a:spcBef>
                        <a:spcAft>
                          <a:spcPts val="0"/>
                        </a:spcAft>
                      </a:pPr>
                      <a:r>
                        <a:rPr lang="nl-BE" sz="1800">
                          <a:effectLst/>
                        </a:rPr>
                        <a:t>Onderdeel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marL="0" marR="0" algn="ctr">
                        <a:lnSpc>
                          <a:spcPct val="107000"/>
                        </a:lnSpc>
                        <a:spcBef>
                          <a:spcPts val="0"/>
                        </a:spcBef>
                        <a:spcAft>
                          <a:spcPts val="0"/>
                        </a:spcAft>
                      </a:pPr>
                      <a:r>
                        <a:rPr lang="nl-BE" sz="1800">
                          <a:effectLst/>
                        </a:rPr>
                        <a:t>% aandeel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marL="0" marR="0">
                        <a:lnSpc>
                          <a:spcPct val="107000"/>
                        </a:lnSpc>
                        <a:spcBef>
                          <a:spcPts val="0"/>
                        </a:spcBef>
                        <a:spcAft>
                          <a:spcPts val="0"/>
                        </a:spcAft>
                      </a:pPr>
                      <a:r>
                        <a:rPr lang="nl-BE" sz="18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3964972881"/>
                  </a:ext>
                </a:extLst>
              </a:tr>
              <a:tr h="513321">
                <a:tc>
                  <a:txBody>
                    <a:bodyPr/>
                    <a:lstStyle/>
                    <a:p>
                      <a:pPr marL="0" marR="0">
                        <a:lnSpc>
                          <a:spcPct val="107000"/>
                        </a:lnSpc>
                        <a:spcBef>
                          <a:spcPts val="0"/>
                        </a:spcBef>
                        <a:spcAft>
                          <a:spcPts val="0"/>
                        </a:spcAft>
                      </a:pPr>
                      <a:r>
                        <a:rPr lang="nl-BE" sz="1800">
                          <a:effectLst/>
                        </a:rPr>
                        <a:t>portfolio (= wekelijkse verslaggeving)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marL="0" marR="0" algn="ctr">
                        <a:lnSpc>
                          <a:spcPct val="107000"/>
                        </a:lnSpc>
                        <a:spcBef>
                          <a:spcPts val="0"/>
                        </a:spcBef>
                        <a:spcAft>
                          <a:spcPts val="0"/>
                        </a:spcAft>
                      </a:pPr>
                      <a:r>
                        <a:rPr lang="nl-BE" sz="1800">
                          <a:effectLst/>
                        </a:rPr>
                        <a:t>10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marL="0" marR="0">
                        <a:lnSpc>
                          <a:spcPct val="107000"/>
                        </a:lnSpc>
                        <a:spcBef>
                          <a:spcPts val="0"/>
                        </a:spcBef>
                        <a:spcAft>
                          <a:spcPts val="0"/>
                        </a:spcAft>
                      </a:pPr>
                      <a:r>
                        <a:rPr lang="nl-BE" sz="1800">
                          <a:effectLst/>
                        </a:rPr>
                        <a:t>hogeschoolpromotor, bedrijfspromotor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341275941"/>
                  </a:ext>
                </a:extLst>
              </a:tr>
              <a:tr h="513321">
                <a:tc>
                  <a:txBody>
                    <a:bodyPr/>
                    <a:lstStyle/>
                    <a:p>
                      <a:pPr marL="0" marR="0">
                        <a:lnSpc>
                          <a:spcPct val="107000"/>
                        </a:lnSpc>
                        <a:spcBef>
                          <a:spcPts val="0"/>
                        </a:spcBef>
                        <a:spcAft>
                          <a:spcPts val="0"/>
                        </a:spcAft>
                      </a:pPr>
                      <a:r>
                        <a:rPr lang="nl-BE" sz="1800">
                          <a:effectLst/>
                        </a:rPr>
                        <a:t>stageverloop in het bedrijf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marL="0" marR="0" algn="ctr">
                        <a:lnSpc>
                          <a:spcPct val="107000"/>
                        </a:lnSpc>
                        <a:spcBef>
                          <a:spcPts val="0"/>
                        </a:spcBef>
                        <a:spcAft>
                          <a:spcPts val="0"/>
                        </a:spcAft>
                      </a:pPr>
                      <a:r>
                        <a:rPr lang="nl-BE" sz="1800">
                          <a:effectLst/>
                        </a:rPr>
                        <a:t>30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marL="0" marR="0">
                        <a:lnSpc>
                          <a:spcPct val="107000"/>
                        </a:lnSpc>
                        <a:spcBef>
                          <a:spcPts val="0"/>
                        </a:spcBef>
                        <a:spcAft>
                          <a:spcPts val="0"/>
                        </a:spcAft>
                      </a:pPr>
                      <a:r>
                        <a:rPr lang="nl-BE" sz="1800">
                          <a:effectLst/>
                        </a:rPr>
                        <a:t>bedrijfspromotor in overleg met hogeschoolpromotor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440113179"/>
                  </a:ext>
                </a:extLst>
              </a:tr>
              <a:tr h="513321">
                <a:tc>
                  <a:txBody>
                    <a:bodyPr/>
                    <a:lstStyle/>
                    <a:p>
                      <a:pPr marL="0" marR="0">
                        <a:lnSpc>
                          <a:spcPct val="107000"/>
                        </a:lnSpc>
                        <a:spcBef>
                          <a:spcPts val="0"/>
                        </a:spcBef>
                        <a:spcAft>
                          <a:spcPts val="0"/>
                        </a:spcAft>
                      </a:pPr>
                      <a:r>
                        <a:rPr lang="nl-BE" sz="1800">
                          <a:effectLst/>
                        </a:rPr>
                        <a:t>eindwerk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marL="0" marR="0" algn="ctr">
                        <a:lnSpc>
                          <a:spcPct val="107000"/>
                        </a:lnSpc>
                        <a:spcBef>
                          <a:spcPts val="0"/>
                        </a:spcBef>
                        <a:spcAft>
                          <a:spcPts val="0"/>
                        </a:spcAft>
                      </a:pPr>
                      <a:r>
                        <a:rPr lang="nl-BE" sz="1800">
                          <a:effectLst/>
                        </a:rPr>
                        <a:t>40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marL="0" marR="0">
                        <a:lnSpc>
                          <a:spcPct val="107000"/>
                        </a:lnSpc>
                        <a:spcBef>
                          <a:spcPts val="0"/>
                        </a:spcBef>
                        <a:spcAft>
                          <a:spcPts val="0"/>
                        </a:spcAft>
                      </a:pPr>
                      <a:r>
                        <a:rPr lang="nl-BE" sz="18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2109605275"/>
                  </a:ext>
                </a:extLst>
              </a:tr>
              <a:tr h="513321">
                <a:tc>
                  <a:txBody>
                    <a:bodyPr/>
                    <a:lstStyle/>
                    <a:p>
                      <a:pPr marL="0" marR="0" algn="r">
                        <a:lnSpc>
                          <a:spcPct val="107000"/>
                        </a:lnSpc>
                        <a:spcBef>
                          <a:spcPts val="0"/>
                        </a:spcBef>
                        <a:spcAft>
                          <a:spcPts val="0"/>
                        </a:spcAft>
                      </a:pPr>
                      <a:r>
                        <a:rPr lang="nl-BE" sz="1800">
                          <a:effectLst/>
                        </a:rPr>
                        <a:t>onderzoeksitem (inhoudelijke beoordeling)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marL="0" marR="0" algn="r">
                        <a:lnSpc>
                          <a:spcPct val="107000"/>
                        </a:lnSpc>
                        <a:spcBef>
                          <a:spcPts val="0"/>
                        </a:spcBef>
                        <a:spcAft>
                          <a:spcPts val="0"/>
                        </a:spcAft>
                      </a:pPr>
                      <a:r>
                        <a:rPr lang="nl-BE" sz="1800">
                          <a:effectLst/>
                        </a:rPr>
                        <a:t>15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marL="0" marR="0">
                        <a:lnSpc>
                          <a:spcPct val="107000"/>
                        </a:lnSpc>
                        <a:spcBef>
                          <a:spcPts val="0"/>
                        </a:spcBef>
                        <a:spcAft>
                          <a:spcPts val="0"/>
                        </a:spcAft>
                      </a:pPr>
                      <a:r>
                        <a:rPr lang="nl-BE" sz="1800">
                          <a:effectLst/>
                        </a:rPr>
                        <a:t>hogeschoolpromotor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3579309056"/>
                  </a:ext>
                </a:extLst>
              </a:tr>
              <a:tr h="513321">
                <a:tc>
                  <a:txBody>
                    <a:bodyPr/>
                    <a:lstStyle/>
                    <a:p>
                      <a:pPr marL="0" marR="0" algn="r">
                        <a:lnSpc>
                          <a:spcPct val="107000"/>
                        </a:lnSpc>
                        <a:spcBef>
                          <a:spcPts val="0"/>
                        </a:spcBef>
                        <a:spcAft>
                          <a:spcPts val="0"/>
                        </a:spcAft>
                      </a:pPr>
                      <a:r>
                        <a:rPr lang="nl-BE" sz="1800">
                          <a:effectLst/>
                        </a:rPr>
                        <a:t>verslaggeving/stage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marL="0" marR="0" algn="r">
                        <a:lnSpc>
                          <a:spcPct val="107000"/>
                        </a:lnSpc>
                        <a:spcBef>
                          <a:spcPts val="0"/>
                        </a:spcBef>
                        <a:spcAft>
                          <a:spcPts val="0"/>
                        </a:spcAft>
                      </a:pPr>
                      <a:r>
                        <a:rPr lang="nl-BE" sz="1800">
                          <a:effectLst/>
                        </a:rPr>
                        <a:t>15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marL="0" marR="0">
                        <a:lnSpc>
                          <a:spcPct val="107000"/>
                        </a:lnSpc>
                        <a:spcBef>
                          <a:spcPts val="0"/>
                        </a:spcBef>
                        <a:spcAft>
                          <a:spcPts val="0"/>
                        </a:spcAft>
                      </a:pPr>
                      <a:r>
                        <a:rPr lang="nl-BE" sz="1800">
                          <a:effectLst/>
                        </a:rPr>
                        <a:t>hogeschoolpromotor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2578657432"/>
                  </a:ext>
                </a:extLst>
              </a:tr>
              <a:tr h="513321">
                <a:tc>
                  <a:txBody>
                    <a:bodyPr/>
                    <a:lstStyle/>
                    <a:p>
                      <a:pPr marL="0" marR="0" algn="r">
                        <a:lnSpc>
                          <a:spcPct val="107000"/>
                        </a:lnSpc>
                        <a:spcBef>
                          <a:spcPts val="0"/>
                        </a:spcBef>
                        <a:spcAft>
                          <a:spcPts val="0"/>
                        </a:spcAft>
                      </a:pPr>
                      <a:r>
                        <a:rPr lang="nl-BE" sz="1800">
                          <a:effectLst/>
                        </a:rPr>
                        <a:t>taalbeoordeling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marL="0" marR="0" algn="r">
                        <a:lnSpc>
                          <a:spcPct val="107000"/>
                        </a:lnSpc>
                        <a:spcBef>
                          <a:spcPts val="0"/>
                        </a:spcBef>
                        <a:spcAft>
                          <a:spcPts val="0"/>
                        </a:spcAft>
                      </a:pPr>
                      <a:r>
                        <a:rPr lang="nl-BE" sz="1800">
                          <a:effectLst/>
                        </a:rPr>
                        <a:t>10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marL="0" marR="0">
                        <a:lnSpc>
                          <a:spcPct val="107000"/>
                        </a:lnSpc>
                        <a:spcBef>
                          <a:spcPts val="0"/>
                        </a:spcBef>
                        <a:spcAft>
                          <a:spcPts val="0"/>
                        </a:spcAft>
                      </a:pPr>
                      <a:r>
                        <a:rPr lang="nl-BE" sz="1800">
                          <a:effectLst/>
                        </a:rPr>
                        <a:t>taallectoren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773685339"/>
                  </a:ext>
                </a:extLst>
              </a:tr>
              <a:tr h="513321">
                <a:tc>
                  <a:txBody>
                    <a:bodyPr/>
                    <a:lstStyle/>
                    <a:p>
                      <a:pPr marL="0" marR="0">
                        <a:lnSpc>
                          <a:spcPct val="107000"/>
                        </a:lnSpc>
                        <a:spcBef>
                          <a:spcPts val="0"/>
                        </a:spcBef>
                        <a:spcAft>
                          <a:spcPts val="0"/>
                        </a:spcAft>
                      </a:pPr>
                      <a:r>
                        <a:rPr lang="nl-BE" sz="1800">
                          <a:effectLst/>
                        </a:rPr>
                        <a:t>verdediging/juryexamen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marL="0" marR="0" algn="ctr">
                        <a:lnSpc>
                          <a:spcPct val="107000"/>
                        </a:lnSpc>
                        <a:spcBef>
                          <a:spcPts val="0"/>
                        </a:spcBef>
                        <a:spcAft>
                          <a:spcPts val="0"/>
                        </a:spcAft>
                      </a:pPr>
                      <a:r>
                        <a:rPr lang="nl-BE" sz="1800">
                          <a:effectLst/>
                        </a:rPr>
                        <a:t>20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marL="0" marR="0">
                        <a:lnSpc>
                          <a:spcPct val="107000"/>
                        </a:lnSpc>
                        <a:spcBef>
                          <a:spcPts val="0"/>
                        </a:spcBef>
                        <a:spcAft>
                          <a:spcPts val="0"/>
                        </a:spcAft>
                      </a:pPr>
                      <a:r>
                        <a:rPr lang="nl-BE" sz="1800">
                          <a:effectLst/>
                        </a:rPr>
                        <a:t>alle aanwezigen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2361806195"/>
                  </a:ext>
                </a:extLst>
              </a:tr>
              <a:tr h="513321">
                <a:tc>
                  <a:txBody>
                    <a:bodyPr/>
                    <a:lstStyle/>
                    <a:p>
                      <a:pPr marL="0" marR="0">
                        <a:lnSpc>
                          <a:spcPct val="107000"/>
                        </a:lnSpc>
                        <a:spcBef>
                          <a:spcPts val="0"/>
                        </a:spcBef>
                        <a:spcAft>
                          <a:spcPts val="0"/>
                        </a:spcAft>
                      </a:pPr>
                      <a:r>
                        <a:rPr lang="nl-BE" sz="1800">
                          <a:effectLst/>
                        </a:rPr>
                        <a:t>Totaal in %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marL="0" marR="0" algn="ctr">
                        <a:lnSpc>
                          <a:spcPct val="107000"/>
                        </a:lnSpc>
                        <a:spcBef>
                          <a:spcPts val="0"/>
                        </a:spcBef>
                        <a:spcAft>
                          <a:spcPts val="0"/>
                        </a:spcAft>
                      </a:pPr>
                      <a:r>
                        <a:rPr lang="nl-BE" sz="1800">
                          <a:effectLst/>
                        </a:rPr>
                        <a:t>100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marL="0" marR="0">
                        <a:lnSpc>
                          <a:spcPct val="107000"/>
                        </a:lnSpc>
                        <a:spcBef>
                          <a:spcPts val="0"/>
                        </a:spcBef>
                        <a:spcAft>
                          <a:spcPts val="0"/>
                        </a:spcAft>
                      </a:pPr>
                      <a:r>
                        <a:rPr lang="nl-BE" sz="18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3018582923"/>
                  </a:ext>
                </a:extLst>
              </a:tr>
            </a:tbl>
          </a:graphicData>
        </a:graphic>
      </p:graphicFrame>
    </p:spTree>
    <p:extLst>
      <p:ext uri="{BB962C8B-B14F-4D97-AF65-F5344CB8AC3E}">
        <p14:creationId xmlns:p14="http://schemas.microsoft.com/office/powerpoint/2010/main" val="3515277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365"/>
            <a:ext cx="10515600" cy="1427642"/>
          </a:xfrm>
        </p:spPr>
        <p:txBody>
          <a:bodyPr/>
          <a:lstStyle/>
          <a:p>
            <a:r>
              <a:rPr lang="nl-BE"/>
              <a:t>Evaluatie stageverloop</a:t>
            </a:r>
          </a:p>
        </p:txBody>
      </p:sp>
      <p:pic>
        <p:nvPicPr>
          <p:cNvPr id="6" name="Afbeelding 5">
            <a:extLst>
              <a:ext uri="{FF2B5EF4-FFF2-40B4-BE49-F238E27FC236}">
                <a16:creationId xmlns:a16="http://schemas.microsoft.com/office/drawing/2014/main" id="{8D346226-3D09-E270-7C4E-18610E8CFB35}"/>
              </a:ext>
            </a:extLst>
          </p:cNvPr>
          <p:cNvPicPr>
            <a:picLocks noChangeAspect="1"/>
          </p:cNvPicPr>
          <p:nvPr/>
        </p:nvPicPr>
        <p:blipFill>
          <a:blip r:embed="rId2"/>
          <a:stretch>
            <a:fillRect/>
          </a:stretch>
        </p:blipFill>
        <p:spPr>
          <a:xfrm>
            <a:off x="946150" y="1349746"/>
            <a:ext cx="9182100" cy="4834392"/>
          </a:xfrm>
          <a:prstGeom prst="rect">
            <a:avLst/>
          </a:prstGeom>
        </p:spPr>
      </p:pic>
    </p:spTree>
    <p:extLst>
      <p:ext uri="{BB962C8B-B14F-4D97-AF65-F5344CB8AC3E}">
        <p14:creationId xmlns:p14="http://schemas.microsoft.com/office/powerpoint/2010/main" val="681066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Evaluatie juryexamen</a:t>
            </a:r>
          </a:p>
        </p:txBody>
      </p:sp>
      <p:pic>
        <p:nvPicPr>
          <p:cNvPr id="6" name="Tijdelijke aanduiding voor inhoud 5">
            <a:extLst>
              <a:ext uri="{FF2B5EF4-FFF2-40B4-BE49-F238E27FC236}">
                <a16:creationId xmlns:a16="http://schemas.microsoft.com/office/drawing/2014/main" id="{F52CAB1E-534F-4CCD-59E7-E17559ACDEC5}"/>
              </a:ext>
            </a:extLst>
          </p:cNvPr>
          <p:cNvPicPr>
            <a:picLocks noGrp="1" noChangeAspect="1"/>
          </p:cNvPicPr>
          <p:nvPr>
            <p:ph idx="1"/>
          </p:nvPr>
        </p:nvPicPr>
        <p:blipFill>
          <a:blip r:embed="rId2"/>
          <a:stretch>
            <a:fillRect/>
          </a:stretch>
        </p:blipFill>
        <p:spPr>
          <a:xfrm>
            <a:off x="379974" y="1522928"/>
            <a:ext cx="10515600" cy="4766770"/>
          </a:xfrm>
        </p:spPr>
      </p:pic>
    </p:spTree>
    <p:extLst>
      <p:ext uri="{BB962C8B-B14F-4D97-AF65-F5344CB8AC3E}">
        <p14:creationId xmlns:p14="http://schemas.microsoft.com/office/powerpoint/2010/main" val="1991850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Contactpersonen</a:t>
            </a:r>
          </a:p>
        </p:txBody>
      </p:sp>
      <p:sp>
        <p:nvSpPr>
          <p:cNvPr id="5" name="Tijdelijke aanduiding voor inhoud 4">
            <a:extLst>
              <a:ext uri="{FF2B5EF4-FFF2-40B4-BE49-F238E27FC236}">
                <a16:creationId xmlns:a16="http://schemas.microsoft.com/office/drawing/2014/main" id="{FD6DE8B4-0E30-AF2E-7BAB-C3869CFC140C}"/>
              </a:ext>
            </a:extLst>
          </p:cNvPr>
          <p:cNvSpPr>
            <a:spLocks noGrp="1"/>
          </p:cNvSpPr>
          <p:nvPr>
            <p:ph idx="1"/>
          </p:nvPr>
        </p:nvSpPr>
        <p:spPr/>
        <p:txBody>
          <a:bodyPr/>
          <a:lstStyle/>
          <a:p>
            <a:r>
              <a:rPr lang="nl-BE"/>
              <a:t>Eerste aanspreekpunt: </a:t>
            </a:r>
            <a:r>
              <a:rPr lang="nl-BE" b="1"/>
              <a:t>hogeschoolpromotor</a:t>
            </a:r>
          </a:p>
          <a:p>
            <a:r>
              <a:rPr lang="nl-BE"/>
              <a:t>Verantwoordelijken voor het Bachelor Project en de stage</a:t>
            </a:r>
          </a:p>
          <a:p>
            <a:pPr lvl="1"/>
            <a:endParaRPr lang="nl-BE"/>
          </a:p>
          <a:p>
            <a:pPr lvl="1"/>
            <a:r>
              <a:rPr lang="nl-BE"/>
              <a:t>Marijke Willems</a:t>
            </a:r>
            <a:br>
              <a:rPr lang="nl-BE"/>
            </a:br>
            <a:r>
              <a:rPr lang="nl-BE"/>
              <a:t>stagecoördinator</a:t>
            </a:r>
            <a:br>
              <a:rPr lang="nl-BE"/>
            </a:br>
            <a:r>
              <a:rPr lang="nl-BE">
                <a:hlinkClick r:id="rId2"/>
              </a:rPr>
              <a:t>marijke.willems@pxl.be</a:t>
            </a:r>
            <a:r>
              <a:rPr lang="nl-BE"/>
              <a:t> </a:t>
            </a:r>
          </a:p>
          <a:p>
            <a:pPr lvl="1"/>
            <a:endParaRPr lang="nl-BE"/>
          </a:p>
          <a:p>
            <a:pPr lvl="1"/>
            <a:r>
              <a:rPr lang="nl-BE"/>
              <a:t>Joeri Gerrits</a:t>
            </a:r>
            <a:br>
              <a:rPr lang="nl-BE"/>
            </a:br>
            <a:r>
              <a:rPr lang="nl-BE"/>
              <a:t>opleidingshoofd</a:t>
            </a:r>
            <a:br>
              <a:rPr lang="nl-BE"/>
            </a:br>
            <a:r>
              <a:rPr lang="nl-BE">
                <a:hlinkClick r:id="rId3"/>
              </a:rPr>
              <a:t>joeri.gerrits@pxl.be</a:t>
            </a:r>
            <a:br>
              <a:rPr lang="nl-BE"/>
            </a:br>
            <a:endParaRPr lang="nl-BE"/>
          </a:p>
        </p:txBody>
      </p:sp>
    </p:spTree>
    <p:extLst>
      <p:ext uri="{BB962C8B-B14F-4D97-AF65-F5344CB8AC3E}">
        <p14:creationId xmlns:p14="http://schemas.microsoft.com/office/powerpoint/2010/main" val="2154053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Lettertype, schermopname, Afdrukken&#10;&#10;Automatisch gegenereerde beschrijving">
            <a:extLst>
              <a:ext uri="{FF2B5EF4-FFF2-40B4-BE49-F238E27FC236}">
                <a16:creationId xmlns:a16="http://schemas.microsoft.com/office/drawing/2014/main" id="{F6761E4B-FED0-B2DF-ED70-78F20A5597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262" b="4977"/>
          <a:stretch/>
        </p:blipFill>
        <p:spPr>
          <a:xfrm>
            <a:off x="0" y="500824"/>
            <a:ext cx="12192000" cy="5196714"/>
          </a:xfrm>
          <a:prstGeom prst="rect">
            <a:avLst/>
          </a:prstGeom>
        </p:spPr>
      </p:pic>
    </p:spTree>
    <p:extLst>
      <p:ext uri="{BB962C8B-B14F-4D97-AF65-F5344CB8AC3E}">
        <p14:creationId xmlns:p14="http://schemas.microsoft.com/office/powerpoint/2010/main" val="421455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6D5FF3B-6F92-504C-8BAD-27A702A1A4BA}"/>
              </a:ext>
            </a:extLst>
          </p:cNvPr>
          <p:cNvSpPr>
            <a:spLocks noGrp="1"/>
          </p:cNvSpPr>
          <p:nvPr>
            <p:ph type="title"/>
          </p:nvPr>
        </p:nvSpPr>
        <p:spPr/>
        <p:txBody>
          <a:bodyPr/>
          <a:lstStyle/>
          <a:p>
            <a:r>
              <a:rPr lang="nl-BE"/>
              <a:t>Bachelor Project 2025-2026</a:t>
            </a:r>
          </a:p>
        </p:txBody>
      </p:sp>
      <p:sp>
        <p:nvSpPr>
          <p:cNvPr id="5" name="Tijdelijke aanduiding voor inhoud 4">
            <a:extLst>
              <a:ext uri="{FF2B5EF4-FFF2-40B4-BE49-F238E27FC236}">
                <a16:creationId xmlns:a16="http://schemas.microsoft.com/office/drawing/2014/main" id="{BA6E689E-D0F6-1C4B-9710-2935194D6B62}"/>
              </a:ext>
            </a:extLst>
          </p:cNvPr>
          <p:cNvSpPr>
            <a:spLocks noGrp="1"/>
          </p:cNvSpPr>
          <p:nvPr>
            <p:ph idx="1"/>
          </p:nvPr>
        </p:nvSpPr>
        <p:spPr>
          <a:xfrm>
            <a:off x="838199" y="1825625"/>
            <a:ext cx="8490528" cy="4351338"/>
          </a:xfrm>
        </p:spPr>
        <p:txBody>
          <a:bodyPr vert="horz" lIns="91440" tIns="45720" rIns="91440" bIns="45720" rtlCol="0" anchor="t">
            <a:normAutofit/>
          </a:bodyPr>
          <a:lstStyle/>
          <a:p>
            <a:r>
              <a:rPr lang="nl-BE">
                <a:ea typeface="+mn-lt"/>
                <a:cs typeface="+mn-lt"/>
                <a:hlinkClick r:id="rId2"/>
              </a:rPr>
              <a:t>https://pxl-digital.pxl.be/stagewerking</a:t>
            </a:r>
            <a:r>
              <a:rPr lang="nl-BE">
                <a:ea typeface="+mn-lt"/>
                <a:cs typeface="+mn-lt"/>
              </a:rPr>
              <a:t> </a:t>
            </a:r>
            <a:endParaRPr lang="nl-BE"/>
          </a:p>
          <a:p>
            <a:endParaRPr lang="nl-BE"/>
          </a:p>
          <a:p>
            <a:pPr marL="0" indent="0">
              <a:buNone/>
            </a:pPr>
            <a:r>
              <a:rPr lang="nl-BE"/>
              <a:t>Op andere vlakken samenwerken met de opleiding?</a:t>
            </a:r>
          </a:p>
          <a:p>
            <a:r>
              <a:rPr lang="nl-BE">
                <a:hlinkClick r:id="rId3"/>
              </a:rPr>
              <a:t>http://pxl-digital.pxl.be</a:t>
            </a:r>
            <a:r>
              <a:rPr lang="nl-BE"/>
              <a:t> &gt; menu Bedrijven.</a:t>
            </a:r>
          </a:p>
        </p:txBody>
      </p:sp>
    </p:spTree>
    <p:extLst>
      <p:ext uri="{BB962C8B-B14F-4D97-AF65-F5344CB8AC3E}">
        <p14:creationId xmlns:p14="http://schemas.microsoft.com/office/powerpoint/2010/main" val="26409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427A946-8BF5-E542-BC75-F24360FF9FBD}"/>
              </a:ext>
            </a:extLst>
          </p:cNvPr>
          <p:cNvPicPr>
            <a:picLocks noChangeAspect="1"/>
          </p:cNvPicPr>
          <p:nvPr/>
        </p:nvPicPr>
        <p:blipFill>
          <a:blip r:embed="rId2"/>
          <a:stretch>
            <a:fillRect/>
          </a:stretch>
        </p:blipFill>
        <p:spPr>
          <a:xfrm>
            <a:off x="3016250" y="2000250"/>
            <a:ext cx="6159500" cy="2857500"/>
          </a:xfrm>
          <a:prstGeom prst="rect">
            <a:avLst/>
          </a:prstGeom>
        </p:spPr>
      </p:pic>
    </p:spTree>
    <p:extLst>
      <p:ext uri="{BB962C8B-B14F-4D97-AF65-F5344CB8AC3E}">
        <p14:creationId xmlns:p14="http://schemas.microsoft.com/office/powerpoint/2010/main" val="191665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1E967-5F77-2994-545E-A64A0E1A23C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913B8F8-12CC-9A74-DC31-ACEF53013DDB}"/>
              </a:ext>
            </a:extLst>
          </p:cNvPr>
          <p:cNvSpPr>
            <a:spLocks noGrp="1"/>
          </p:cNvSpPr>
          <p:nvPr>
            <p:ph type="ctrTitle"/>
          </p:nvPr>
        </p:nvSpPr>
        <p:spPr>
          <a:xfrm>
            <a:off x="2023278" y="2587833"/>
            <a:ext cx="8145442" cy="1470025"/>
          </a:xfrm>
        </p:spPr>
        <p:txBody>
          <a:bodyPr>
            <a:normAutofit fontScale="90000"/>
          </a:bodyPr>
          <a:lstStyle/>
          <a:p>
            <a:r>
              <a:rPr lang="nl-NL"/>
              <a:t>Kick-off Bachelor Project </a:t>
            </a:r>
            <a:br>
              <a:rPr lang="nl-NL"/>
            </a:br>
            <a:r>
              <a:rPr lang="nl-NL"/>
              <a:t>Kennismaking met hogeschoolpromotor</a:t>
            </a:r>
          </a:p>
        </p:txBody>
      </p:sp>
      <p:sp>
        <p:nvSpPr>
          <p:cNvPr id="3" name="Subtitel 2">
            <a:extLst>
              <a:ext uri="{FF2B5EF4-FFF2-40B4-BE49-F238E27FC236}">
                <a16:creationId xmlns:a16="http://schemas.microsoft.com/office/drawing/2014/main" id="{9A115074-0D6C-E709-8D61-AD83858C44E5}"/>
              </a:ext>
            </a:extLst>
          </p:cNvPr>
          <p:cNvSpPr>
            <a:spLocks noGrp="1"/>
          </p:cNvSpPr>
          <p:nvPr>
            <p:ph type="subTitle" idx="1"/>
          </p:nvPr>
        </p:nvSpPr>
        <p:spPr>
          <a:xfrm>
            <a:off x="3697355" y="4433189"/>
            <a:ext cx="4797288" cy="2163554"/>
          </a:xfrm>
        </p:spPr>
        <p:txBody>
          <a:bodyPr vert="horz" lIns="91440" tIns="45720" rIns="91440" bIns="45720" rtlCol="0" anchor="t">
            <a:normAutofit/>
          </a:bodyPr>
          <a:lstStyle/>
          <a:p>
            <a:r>
              <a:rPr lang="nl-NL"/>
              <a:t>2025-2025</a:t>
            </a:r>
            <a:br>
              <a:rPr lang="nl-NL"/>
            </a:br>
            <a:endParaRPr lang="nl-NL"/>
          </a:p>
        </p:txBody>
      </p:sp>
      <p:pic>
        <p:nvPicPr>
          <p:cNvPr id="4" name="Picture 3">
            <a:extLst>
              <a:ext uri="{FF2B5EF4-FFF2-40B4-BE49-F238E27FC236}">
                <a16:creationId xmlns:a16="http://schemas.microsoft.com/office/drawing/2014/main" id="{9EB4468D-609E-EE62-EDF3-93AB51F23299}"/>
              </a:ext>
            </a:extLst>
          </p:cNvPr>
          <p:cNvPicPr>
            <a:picLocks noChangeAspect="1"/>
          </p:cNvPicPr>
          <p:nvPr/>
        </p:nvPicPr>
        <p:blipFill>
          <a:blip r:embed="rId3"/>
          <a:stretch>
            <a:fillRect/>
          </a:stretch>
        </p:blipFill>
        <p:spPr>
          <a:xfrm>
            <a:off x="3696701" y="87409"/>
            <a:ext cx="4567570" cy="1827028"/>
          </a:xfrm>
          <a:prstGeom prst="rect">
            <a:avLst/>
          </a:prstGeom>
        </p:spPr>
      </p:pic>
    </p:spTree>
    <p:extLst>
      <p:ext uri="{BB962C8B-B14F-4D97-AF65-F5344CB8AC3E}">
        <p14:creationId xmlns:p14="http://schemas.microsoft.com/office/powerpoint/2010/main" val="507898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2912" y="182881"/>
            <a:ext cx="6005170" cy="584775"/>
          </a:xfrm>
          <a:prstGeom prst="rect">
            <a:avLst/>
          </a:prstGeom>
          <a:noFill/>
        </p:spPr>
        <p:txBody>
          <a:bodyPr wrap="none">
            <a:spAutoFit/>
          </a:bodyPr>
          <a:lstStyle/>
          <a:p>
            <a:pPr>
              <a:defRPr sz="3200" b="1"/>
            </a:pPr>
            <a:r>
              <a:rPr sz="3200" err="1">
                <a:solidFill>
                  <a:srgbClr val="00B050"/>
                </a:solidFill>
              </a:rPr>
              <a:t>Overzicht</a:t>
            </a:r>
            <a:r>
              <a:rPr sz="3200">
                <a:solidFill>
                  <a:srgbClr val="00B050"/>
                </a:solidFill>
              </a:rPr>
              <a:t> </a:t>
            </a:r>
            <a:r>
              <a:rPr lang="nl-BE" sz="3200">
                <a:solidFill>
                  <a:srgbClr val="00B050"/>
                </a:solidFill>
              </a:rPr>
              <a:t>hogeschoolpromotoren</a:t>
            </a:r>
            <a:endParaRPr sz="3200">
              <a:solidFill>
                <a:srgbClr val="00B050"/>
              </a:solidFill>
            </a:endParaRPr>
          </a:p>
        </p:txBody>
      </p:sp>
      <p:sp>
        <p:nvSpPr>
          <p:cNvPr id="3" name="Rectangle 2"/>
          <p:cNvSpPr/>
          <p:nvPr/>
        </p:nvSpPr>
        <p:spPr>
          <a:xfrm>
            <a:off x="1805734" y="1275507"/>
            <a:ext cx="972000" cy="972000"/>
          </a:xfrm>
          <a:prstGeom prst="rect">
            <a:avLst/>
          </a:prstGeom>
          <a:blipFill>
            <a:blip r:embed="rId2"/>
            <a:stretch>
              <a:fillRect/>
            </a:stretch>
          </a:blip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1805735" y="885628"/>
            <a:ext cx="745717" cy="246221"/>
          </a:xfrm>
          <a:prstGeom prst="rect">
            <a:avLst/>
          </a:prstGeom>
          <a:noFill/>
        </p:spPr>
        <p:txBody>
          <a:bodyPr wrap="none">
            <a:spAutoFit/>
          </a:bodyPr>
          <a:lstStyle/>
          <a:p>
            <a:pPr algn="l">
              <a:defRPr sz="1000" b="0"/>
            </a:pPr>
            <a:r>
              <a:rPr lang="nl-BE" sz="1000"/>
              <a:t>Sam Agten</a:t>
            </a:r>
            <a:endParaRPr sz="1000"/>
          </a:p>
        </p:txBody>
      </p:sp>
      <p:sp>
        <p:nvSpPr>
          <p:cNvPr id="5" name="Rectangle 4"/>
          <p:cNvSpPr/>
          <p:nvPr/>
        </p:nvSpPr>
        <p:spPr>
          <a:xfrm>
            <a:off x="3085894" y="1275507"/>
            <a:ext cx="972000" cy="972000"/>
          </a:xfrm>
          <a:prstGeom prst="rect">
            <a:avLst/>
          </a:prstGeom>
          <a:blipFill>
            <a:blip r:embed="rId3"/>
            <a:stretch>
              <a:fillRect/>
            </a:stretch>
          </a:blip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p:cNvSpPr txBox="1"/>
          <p:nvPr/>
        </p:nvSpPr>
        <p:spPr>
          <a:xfrm>
            <a:off x="3085895" y="885628"/>
            <a:ext cx="822661" cy="246221"/>
          </a:xfrm>
          <a:prstGeom prst="rect">
            <a:avLst/>
          </a:prstGeom>
          <a:noFill/>
        </p:spPr>
        <p:txBody>
          <a:bodyPr wrap="none">
            <a:spAutoFit/>
          </a:bodyPr>
          <a:lstStyle/>
          <a:p>
            <a:pPr algn="l">
              <a:defRPr sz="1000" b="0"/>
            </a:pPr>
            <a:r>
              <a:rPr lang="nl-BE" sz="1000"/>
              <a:t>Arno Barzan</a:t>
            </a:r>
            <a:endParaRPr sz="1000"/>
          </a:p>
        </p:txBody>
      </p:sp>
      <p:sp>
        <p:nvSpPr>
          <p:cNvPr id="7" name="Rectangle 6"/>
          <p:cNvSpPr/>
          <p:nvPr/>
        </p:nvSpPr>
        <p:spPr>
          <a:xfrm>
            <a:off x="4366054" y="1275507"/>
            <a:ext cx="972000" cy="972000"/>
          </a:xfrm>
          <a:prstGeom prst="rect">
            <a:avLst/>
          </a:prstGeom>
          <a:blipFill>
            <a:blip r:embed="rId4"/>
            <a:stretch>
              <a:fillRect/>
            </a:stretch>
          </a:blip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4366055" y="885628"/>
            <a:ext cx="1021433" cy="246221"/>
          </a:xfrm>
          <a:prstGeom prst="rect">
            <a:avLst/>
          </a:prstGeom>
          <a:noFill/>
        </p:spPr>
        <p:txBody>
          <a:bodyPr wrap="none">
            <a:spAutoFit/>
          </a:bodyPr>
          <a:lstStyle/>
          <a:p>
            <a:pPr algn="l">
              <a:defRPr sz="1000" b="0"/>
            </a:pPr>
            <a:r>
              <a:rPr lang="nl-BE" sz="1000"/>
              <a:t>Bart Berghmans</a:t>
            </a:r>
            <a:endParaRPr sz="1000"/>
          </a:p>
        </p:txBody>
      </p:sp>
      <p:sp>
        <p:nvSpPr>
          <p:cNvPr id="9" name="Rectangle 8"/>
          <p:cNvSpPr/>
          <p:nvPr/>
        </p:nvSpPr>
        <p:spPr>
          <a:xfrm>
            <a:off x="5646214" y="1275507"/>
            <a:ext cx="972000" cy="972000"/>
          </a:xfrm>
          <a:prstGeom prst="rect">
            <a:avLst/>
          </a:prstGeom>
          <a:blipFill>
            <a:blip r:embed="rId5"/>
            <a:stretch>
              <a:fillRect/>
            </a:stretch>
          </a:blip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p:nvSpPr>
        <p:spPr>
          <a:xfrm>
            <a:off x="5646215" y="885628"/>
            <a:ext cx="995785" cy="246221"/>
          </a:xfrm>
          <a:prstGeom prst="rect">
            <a:avLst/>
          </a:prstGeom>
          <a:noFill/>
        </p:spPr>
        <p:txBody>
          <a:bodyPr wrap="none">
            <a:spAutoFit/>
          </a:bodyPr>
          <a:lstStyle/>
          <a:p>
            <a:pPr algn="l">
              <a:defRPr sz="1000" b="0"/>
            </a:pPr>
            <a:r>
              <a:rPr lang="nl-BE" sz="1000"/>
              <a:t>Jan Castermans</a:t>
            </a:r>
            <a:endParaRPr sz="1000"/>
          </a:p>
        </p:txBody>
      </p:sp>
      <p:sp>
        <p:nvSpPr>
          <p:cNvPr id="11" name="Rectangle 10"/>
          <p:cNvSpPr/>
          <p:nvPr/>
        </p:nvSpPr>
        <p:spPr>
          <a:xfrm>
            <a:off x="6996639" y="1275507"/>
            <a:ext cx="803693" cy="964386"/>
          </a:xfrm>
          <a:prstGeom prst="rect">
            <a:avLst/>
          </a:prstGeom>
          <a:blipFill>
            <a:blip r:embed="rId6"/>
            <a:stretch>
              <a:fillRect/>
            </a:stretch>
          </a:blip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TextBox 11"/>
          <p:cNvSpPr txBox="1"/>
          <p:nvPr/>
        </p:nvSpPr>
        <p:spPr>
          <a:xfrm>
            <a:off x="6926375" y="885628"/>
            <a:ext cx="923651" cy="246221"/>
          </a:xfrm>
          <a:prstGeom prst="rect">
            <a:avLst/>
          </a:prstGeom>
          <a:noFill/>
        </p:spPr>
        <p:txBody>
          <a:bodyPr wrap="none">
            <a:spAutoFit/>
          </a:bodyPr>
          <a:lstStyle/>
          <a:p>
            <a:pPr algn="l">
              <a:defRPr sz="1000" b="0"/>
            </a:pPr>
            <a:r>
              <a:rPr lang="nl-BE" sz="1000"/>
              <a:t>Johan Cleuren</a:t>
            </a:r>
            <a:endParaRPr sz="1000"/>
          </a:p>
        </p:txBody>
      </p:sp>
      <p:sp>
        <p:nvSpPr>
          <p:cNvPr id="13" name="Rectangle 12"/>
          <p:cNvSpPr/>
          <p:nvPr/>
        </p:nvSpPr>
        <p:spPr>
          <a:xfrm>
            <a:off x="8206534" y="1275507"/>
            <a:ext cx="972000" cy="972000"/>
          </a:xfrm>
          <a:prstGeom prst="rect">
            <a:avLst/>
          </a:prstGeom>
          <a:blipFill>
            <a:blip r:embed="rId7"/>
            <a:stretch>
              <a:fillRect/>
            </a:stretch>
          </a:blip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p:cNvSpPr txBox="1"/>
          <p:nvPr/>
        </p:nvSpPr>
        <p:spPr>
          <a:xfrm>
            <a:off x="8206535" y="885628"/>
            <a:ext cx="678391" cy="246221"/>
          </a:xfrm>
          <a:prstGeom prst="rect">
            <a:avLst/>
          </a:prstGeom>
          <a:noFill/>
        </p:spPr>
        <p:txBody>
          <a:bodyPr wrap="none">
            <a:spAutoFit/>
          </a:bodyPr>
          <a:lstStyle/>
          <a:p>
            <a:pPr algn="l">
              <a:defRPr sz="1000" b="0"/>
            </a:pPr>
            <a:r>
              <a:rPr lang="nl-BE" sz="1000"/>
              <a:t>Tom Cool</a:t>
            </a:r>
            <a:endParaRPr sz="1000"/>
          </a:p>
        </p:txBody>
      </p:sp>
      <p:sp>
        <p:nvSpPr>
          <p:cNvPr id="16" name="TextBox 15"/>
          <p:cNvSpPr txBox="1"/>
          <p:nvPr/>
        </p:nvSpPr>
        <p:spPr>
          <a:xfrm>
            <a:off x="1805735" y="2476914"/>
            <a:ext cx="837089" cy="246221"/>
          </a:xfrm>
          <a:prstGeom prst="rect">
            <a:avLst/>
          </a:prstGeom>
          <a:noFill/>
        </p:spPr>
        <p:txBody>
          <a:bodyPr wrap="none">
            <a:spAutoFit/>
          </a:bodyPr>
          <a:lstStyle/>
          <a:p>
            <a:pPr algn="l">
              <a:defRPr sz="1000" b="0"/>
            </a:pPr>
            <a:r>
              <a:rPr lang="nl-BE" sz="1000"/>
              <a:t>Luc Doumen</a:t>
            </a:r>
            <a:endParaRPr sz="1000"/>
          </a:p>
        </p:txBody>
      </p:sp>
      <p:sp>
        <p:nvSpPr>
          <p:cNvPr id="18" name="TextBox 17"/>
          <p:cNvSpPr txBox="1"/>
          <p:nvPr/>
        </p:nvSpPr>
        <p:spPr>
          <a:xfrm>
            <a:off x="3085895" y="2476914"/>
            <a:ext cx="798617" cy="246221"/>
          </a:xfrm>
          <a:prstGeom prst="rect">
            <a:avLst/>
          </a:prstGeom>
          <a:noFill/>
        </p:spPr>
        <p:txBody>
          <a:bodyPr wrap="none">
            <a:spAutoFit/>
          </a:bodyPr>
          <a:lstStyle/>
          <a:p>
            <a:pPr algn="l">
              <a:defRPr sz="1000" b="0"/>
            </a:pPr>
            <a:r>
              <a:rPr lang="nl-BE" sz="1000"/>
              <a:t>Tim Dupont</a:t>
            </a:r>
            <a:endParaRPr sz="1000"/>
          </a:p>
        </p:txBody>
      </p:sp>
      <p:sp>
        <p:nvSpPr>
          <p:cNvPr id="20" name="TextBox 19"/>
          <p:cNvSpPr txBox="1"/>
          <p:nvPr/>
        </p:nvSpPr>
        <p:spPr>
          <a:xfrm>
            <a:off x="4366055" y="2476914"/>
            <a:ext cx="1071127" cy="246221"/>
          </a:xfrm>
          <a:prstGeom prst="rect">
            <a:avLst/>
          </a:prstGeom>
          <a:noFill/>
        </p:spPr>
        <p:txBody>
          <a:bodyPr wrap="none">
            <a:spAutoFit/>
          </a:bodyPr>
          <a:lstStyle/>
          <a:p>
            <a:pPr algn="l">
              <a:defRPr sz="1000" b="0"/>
            </a:pPr>
            <a:r>
              <a:rPr lang="nl-BE" sz="1000"/>
              <a:t>Isabelle Godfrind</a:t>
            </a:r>
            <a:endParaRPr sz="1000"/>
          </a:p>
        </p:txBody>
      </p:sp>
      <p:sp>
        <p:nvSpPr>
          <p:cNvPr id="22" name="TextBox 21"/>
          <p:cNvSpPr txBox="1"/>
          <p:nvPr/>
        </p:nvSpPr>
        <p:spPr>
          <a:xfrm>
            <a:off x="5646215" y="2476914"/>
            <a:ext cx="1058303" cy="246221"/>
          </a:xfrm>
          <a:prstGeom prst="rect">
            <a:avLst/>
          </a:prstGeom>
          <a:noFill/>
        </p:spPr>
        <p:txBody>
          <a:bodyPr wrap="none">
            <a:spAutoFit/>
          </a:bodyPr>
          <a:lstStyle/>
          <a:p>
            <a:pPr algn="l">
              <a:defRPr sz="1000" b="0"/>
            </a:pPr>
            <a:r>
              <a:rPr lang="nl-BE" sz="1000"/>
              <a:t>Wesley Hendrikx</a:t>
            </a:r>
            <a:endParaRPr sz="1000"/>
          </a:p>
        </p:txBody>
      </p:sp>
      <p:sp>
        <p:nvSpPr>
          <p:cNvPr id="24" name="TextBox 23"/>
          <p:cNvSpPr txBox="1"/>
          <p:nvPr/>
        </p:nvSpPr>
        <p:spPr>
          <a:xfrm>
            <a:off x="6926375" y="2476914"/>
            <a:ext cx="873957" cy="246221"/>
          </a:xfrm>
          <a:prstGeom prst="rect">
            <a:avLst/>
          </a:prstGeom>
          <a:noFill/>
        </p:spPr>
        <p:txBody>
          <a:bodyPr wrap="none">
            <a:spAutoFit/>
          </a:bodyPr>
          <a:lstStyle/>
          <a:p>
            <a:pPr algn="l">
              <a:defRPr sz="1000" b="0"/>
            </a:pPr>
            <a:r>
              <a:rPr lang="nl-BE" sz="1000"/>
              <a:t>Kris Hermans</a:t>
            </a:r>
            <a:endParaRPr sz="1000"/>
          </a:p>
        </p:txBody>
      </p:sp>
      <p:sp>
        <p:nvSpPr>
          <p:cNvPr id="26" name="TextBox 25"/>
          <p:cNvSpPr txBox="1"/>
          <p:nvPr/>
        </p:nvSpPr>
        <p:spPr>
          <a:xfrm>
            <a:off x="8206535" y="2476914"/>
            <a:ext cx="893193" cy="246221"/>
          </a:xfrm>
          <a:prstGeom prst="rect">
            <a:avLst/>
          </a:prstGeom>
          <a:noFill/>
        </p:spPr>
        <p:txBody>
          <a:bodyPr wrap="none">
            <a:spAutoFit/>
          </a:bodyPr>
          <a:lstStyle/>
          <a:p>
            <a:pPr algn="l">
              <a:defRPr sz="1000" b="0"/>
            </a:pPr>
            <a:r>
              <a:rPr lang="nl-BE" sz="1000"/>
              <a:t>Wim Leppens</a:t>
            </a:r>
            <a:endParaRPr sz="1000"/>
          </a:p>
        </p:txBody>
      </p:sp>
      <p:sp>
        <p:nvSpPr>
          <p:cNvPr id="28" name="TextBox 27"/>
          <p:cNvSpPr txBox="1"/>
          <p:nvPr/>
        </p:nvSpPr>
        <p:spPr>
          <a:xfrm>
            <a:off x="1708895" y="4012341"/>
            <a:ext cx="861133" cy="246221"/>
          </a:xfrm>
          <a:prstGeom prst="rect">
            <a:avLst/>
          </a:prstGeom>
          <a:noFill/>
        </p:spPr>
        <p:txBody>
          <a:bodyPr wrap="none">
            <a:spAutoFit/>
          </a:bodyPr>
          <a:lstStyle/>
          <a:p>
            <a:pPr algn="l">
              <a:defRPr sz="1000" b="0"/>
            </a:pPr>
            <a:r>
              <a:rPr lang="nl-BE" sz="1000"/>
              <a:t>Sam Van Rijn</a:t>
            </a:r>
            <a:endParaRPr sz="1000"/>
          </a:p>
        </p:txBody>
      </p:sp>
      <p:sp>
        <p:nvSpPr>
          <p:cNvPr id="30" name="TextBox 29"/>
          <p:cNvSpPr txBox="1"/>
          <p:nvPr/>
        </p:nvSpPr>
        <p:spPr>
          <a:xfrm>
            <a:off x="2989055" y="4012341"/>
            <a:ext cx="926857" cy="246221"/>
          </a:xfrm>
          <a:prstGeom prst="rect">
            <a:avLst/>
          </a:prstGeom>
          <a:noFill/>
        </p:spPr>
        <p:txBody>
          <a:bodyPr wrap="none">
            <a:spAutoFit/>
          </a:bodyPr>
          <a:lstStyle/>
          <a:p>
            <a:pPr algn="l">
              <a:defRPr sz="1000" b="0"/>
            </a:pPr>
            <a:r>
              <a:rPr lang="nl-BE" sz="1000"/>
              <a:t>Tom Schuyten</a:t>
            </a:r>
            <a:endParaRPr sz="1000"/>
          </a:p>
        </p:txBody>
      </p:sp>
      <p:sp>
        <p:nvSpPr>
          <p:cNvPr id="32" name="TextBox 31"/>
          <p:cNvSpPr txBox="1"/>
          <p:nvPr/>
        </p:nvSpPr>
        <p:spPr>
          <a:xfrm>
            <a:off x="4269215" y="4012341"/>
            <a:ext cx="821059" cy="246221"/>
          </a:xfrm>
          <a:prstGeom prst="rect">
            <a:avLst/>
          </a:prstGeom>
          <a:noFill/>
        </p:spPr>
        <p:txBody>
          <a:bodyPr wrap="none">
            <a:spAutoFit/>
          </a:bodyPr>
          <a:lstStyle/>
          <a:p>
            <a:pPr algn="l">
              <a:defRPr sz="1000" b="0"/>
            </a:pPr>
            <a:r>
              <a:rPr lang="nl-BE" sz="1000"/>
              <a:t>Stany Smets</a:t>
            </a:r>
            <a:endParaRPr sz="1000"/>
          </a:p>
        </p:txBody>
      </p:sp>
      <p:sp>
        <p:nvSpPr>
          <p:cNvPr id="33" name="Rectangle 32"/>
          <p:cNvSpPr/>
          <p:nvPr/>
        </p:nvSpPr>
        <p:spPr>
          <a:xfrm>
            <a:off x="5541960" y="4389120"/>
            <a:ext cx="972000" cy="972000"/>
          </a:xfrm>
          <a:prstGeom prst="rect">
            <a:avLst/>
          </a:prstGeom>
          <a:blipFill>
            <a:blip r:embed="rId8"/>
            <a:stretch>
              <a:fillRect/>
            </a:stretch>
          </a:blip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4" name="TextBox 33"/>
          <p:cNvSpPr txBox="1"/>
          <p:nvPr/>
        </p:nvSpPr>
        <p:spPr>
          <a:xfrm>
            <a:off x="5549375" y="4012341"/>
            <a:ext cx="925253" cy="246221"/>
          </a:xfrm>
          <a:prstGeom prst="rect">
            <a:avLst/>
          </a:prstGeom>
          <a:noFill/>
        </p:spPr>
        <p:txBody>
          <a:bodyPr wrap="none">
            <a:spAutoFit/>
          </a:bodyPr>
          <a:lstStyle/>
          <a:p>
            <a:pPr algn="l">
              <a:defRPr sz="1000" b="0"/>
            </a:pPr>
            <a:r>
              <a:rPr lang="nl-BE" sz="1000"/>
              <a:t>Dries Swinnen</a:t>
            </a:r>
            <a:endParaRPr sz="1000"/>
          </a:p>
        </p:txBody>
      </p:sp>
      <p:sp>
        <p:nvSpPr>
          <p:cNvPr id="35" name="Rectangle 34"/>
          <p:cNvSpPr/>
          <p:nvPr/>
        </p:nvSpPr>
        <p:spPr>
          <a:xfrm>
            <a:off x="6822120" y="4389120"/>
            <a:ext cx="972000" cy="972000"/>
          </a:xfrm>
          <a:prstGeom prst="rect">
            <a:avLst/>
          </a:prstGeom>
          <a:blipFill>
            <a:blip r:embed="rId9"/>
            <a:stretch>
              <a:fillRect/>
            </a:stretch>
          </a:blip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6" name="TextBox 35"/>
          <p:cNvSpPr txBox="1"/>
          <p:nvPr/>
        </p:nvSpPr>
        <p:spPr>
          <a:xfrm>
            <a:off x="6829534" y="4012341"/>
            <a:ext cx="718466" cy="246221"/>
          </a:xfrm>
          <a:prstGeom prst="rect">
            <a:avLst/>
          </a:prstGeom>
          <a:noFill/>
        </p:spPr>
        <p:txBody>
          <a:bodyPr wrap="none">
            <a:spAutoFit/>
          </a:bodyPr>
          <a:lstStyle/>
          <a:p>
            <a:pPr algn="l">
              <a:defRPr sz="1000" b="0"/>
            </a:pPr>
            <a:r>
              <a:rPr lang="nl-BE" sz="1000"/>
              <a:t>Klaas Thys</a:t>
            </a:r>
            <a:endParaRPr sz="1000"/>
          </a:p>
        </p:txBody>
      </p:sp>
      <p:sp>
        <p:nvSpPr>
          <p:cNvPr id="37" name="Rectangle 36"/>
          <p:cNvSpPr/>
          <p:nvPr/>
        </p:nvSpPr>
        <p:spPr>
          <a:xfrm>
            <a:off x="8102280" y="4389120"/>
            <a:ext cx="972000" cy="972000"/>
          </a:xfrm>
          <a:prstGeom prst="rect">
            <a:avLst/>
          </a:prstGeom>
          <a:blipFill>
            <a:blip r:embed="rId10"/>
            <a:stretch>
              <a:fillRect/>
            </a:stretch>
          </a:blip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8" name="TextBox 37"/>
          <p:cNvSpPr txBox="1"/>
          <p:nvPr/>
        </p:nvSpPr>
        <p:spPr>
          <a:xfrm>
            <a:off x="8109695" y="4012341"/>
            <a:ext cx="869149" cy="246221"/>
          </a:xfrm>
          <a:prstGeom prst="rect">
            <a:avLst/>
          </a:prstGeom>
          <a:noFill/>
        </p:spPr>
        <p:txBody>
          <a:bodyPr wrap="none">
            <a:spAutoFit/>
          </a:bodyPr>
          <a:lstStyle/>
          <a:p>
            <a:pPr algn="l">
              <a:defRPr sz="1000" b="0"/>
            </a:pPr>
            <a:r>
              <a:rPr lang="nl-BE" sz="1000"/>
              <a:t>Niek Vandael</a:t>
            </a:r>
            <a:endParaRPr sz="1000"/>
          </a:p>
        </p:txBody>
      </p:sp>
      <p:sp>
        <p:nvSpPr>
          <p:cNvPr id="40" name="TextBox 39"/>
          <p:cNvSpPr txBox="1"/>
          <p:nvPr/>
        </p:nvSpPr>
        <p:spPr>
          <a:xfrm>
            <a:off x="1786255" y="5486401"/>
            <a:ext cx="931665" cy="246221"/>
          </a:xfrm>
          <a:prstGeom prst="rect">
            <a:avLst/>
          </a:prstGeom>
          <a:noFill/>
        </p:spPr>
        <p:txBody>
          <a:bodyPr wrap="none">
            <a:spAutoFit/>
          </a:bodyPr>
          <a:lstStyle/>
          <a:p>
            <a:pPr algn="l">
              <a:defRPr sz="1000" b="0"/>
            </a:pPr>
            <a:r>
              <a:rPr lang="nl-BE" sz="1000"/>
              <a:t>Lowie Vangaal</a:t>
            </a:r>
            <a:endParaRPr sz="1000"/>
          </a:p>
        </p:txBody>
      </p:sp>
      <p:sp>
        <p:nvSpPr>
          <p:cNvPr id="42" name="TextBox 41"/>
          <p:cNvSpPr txBox="1"/>
          <p:nvPr/>
        </p:nvSpPr>
        <p:spPr>
          <a:xfrm>
            <a:off x="3066415" y="5486401"/>
            <a:ext cx="886781" cy="246221"/>
          </a:xfrm>
          <a:prstGeom prst="rect">
            <a:avLst/>
          </a:prstGeom>
          <a:noFill/>
        </p:spPr>
        <p:txBody>
          <a:bodyPr wrap="none">
            <a:spAutoFit/>
          </a:bodyPr>
          <a:lstStyle/>
          <a:p>
            <a:pPr algn="l">
              <a:defRPr sz="1000" b="0"/>
            </a:pPr>
            <a:r>
              <a:rPr lang="nl-BE" sz="1000"/>
              <a:t>Jan Willekens</a:t>
            </a:r>
            <a:endParaRPr sz="1000"/>
          </a:p>
        </p:txBody>
      </p:sp>
      <p:sp>
        <p:nvSpPr>
          <p:cNvPr id="60" name="Rectangle 38">
            <a:extLst>
              <a:ext uri="{FF2B5EF4-FFF2-40B4-BE49-F238E27FC236}">
                <a16:creationId xmlns:a16="http://schemas.microsoft.com/office/drawing/2014/main" id="{BD83D9F2-0B66-EC51-CCD5-B4A9D2D6F575}"/>
              </a:ext>
            </a:extLst>
          </p:cNvPr>
          <p:cNvSpPr/>
          <p:nvPr/>
        </p:nvSpPr>
        <p:spPr>
          <a:xfrm>
            <a:off x="1708894" y="5760720"/>
            <a:ext cx="972000" cy="972000"/>
          </a:xfrm>
          <a:prstGeom prst="rect">
            <a:avLst/>
          </a:prstGeom>
          <a:blipFill>
            <a:blip r:embed="rId11"/>
            <a:stretch>
              <a:fillRect/>
            </a:stretch>
          </a:blip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1" name="Rectangle 40">
            <a:extLst>
              <a:ext uri="{FF2B5EF4-FFF2-40B4-BE49-F238E27FC236}">
                <a16:creationId xmlns:a16="http://schemas.microsoft.com/office/drawing/2014/main" id="{1084F70C-6D29-634F-6CDE-39133E5C76DC}"/>
              </a:ext>
            </a:extLst>
          </p:cNvPr>
          <p:cNvSpPr/>
          <p:nvPr/>
        </p:nvSpPr>
        <p:spPr>
          <a:xfrm>
            <a:off x="2989054" y="5760720"/>
            <a:ext cx="972000" cy="972000"/>
          </a:xfrm>
          <a:prstGeom prst="rect">
            <a:avLst/>
          </a:prstGeom>
          <a:blipFill>
            <a:blip r:embed="rId12"/>
            <a:stretch>
              <a:fillRect/>
            </a:stretch>
          </a:blip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3" name="Rectangle 14">
            <a:extLst>
              <a:ext uri="{FF2B5EF4-FFF2-40B4-BE49-F238E27FC236}">
                <a16:creationId xmlns:a16="http://schemas.microsoft.com/office/drawing/2014/main" id="{AE48F00D-59A9-8111-854F-453AA598B98B}"/>
              </a:ext>
            </a:extLst>
          </p:cNvPr>
          <p:cNvSpPr/>
          <p:nvPr/>
        </p:nvSpPr>
        <p:spPr>
          <a:xfrm>
            <a:off x="1805734" y="2803320"/>
            <a:ext cx="972000" cy="972000"/>
          </a:xfrm>
          <a:prstGeom prst="rect">
            <a:avLst/>
          </a:prstGeom>
          <a:blipFill>
            <a:blip r:embed="rId13"/>
            <a:stretch>
              <a:fillRect/>
            </a:stretch>
          </a:blip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4" name="Rectangle 16">
            <a:extLst>
              <a:ext uri="{FF2B5EF4-FFF2-40B4-BE49-F238E27FC236}">
                <a16:creationId xmlns:a16="http://schemas.microsoft.com/office/drawing/2014/main" id="{29BE686F-F76F-7901-96C3-11F5EB825D7B}"/>
              </a:ext>
            </a:extLst>
          </p:cNvPr>
          <p:cNvSpPr/>
          <p:nvPr/>
        </p:nvSpPr>
        <p:spPr>
          <a:xfrm>
            <a:off x="3131037" y="2803320"/>
            <a:ext cx="828000" cy="972000"/>
          </a:xfrm>
          <a:prstGeom prst="rect">
            <a:avLst/>
          </a:prstGeom>
          <a:blipFill>
            <a:blip r:embed="rId14"/>
            <a:stretch>
              <a:fillRect/>
            </a:stretch>
          </a:blip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5" name="Rectangle 18">
            <a:extLst>
              <a:ext uri="{FF2B5EF4-FFF2-40B4-BE49-F238E27FC236}">
                <a16:creationId xmlns:a16="http://schemas.microsoft.com/office/drawing/2014/main" id="{F2E1CCAD-1890-55DC-2BCB-29F392A3E89F}"/>
              </a:ext>
            </a:extLst>
          </p:cNvPr>
          <p:cNvSpPr/>
          <p:nvPr/>
        </p:nvSpPr>
        <p:spPr>
          <a:xfrm>
            <a:off x="4366054" y="2803320"/>
            <a:ext cx="972000" cy="972000"/>
          </a:xfrm>
          <a:prstGeom prst="rect">
            <a:avLst/>
          </a:prstGeom>
          <a:blipFill>
            <a:blip r:embed="rId15"/>
            <a:stretch>
              <a:fillRect/>
            </a:stretch>
          </a:blip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6" name="Rectangle 20">
            <a:extLst>
              <a:ext uri="{FF2B5EF4-FFF2-40B4-BE49-F238E27FC236}">
                <a16:creationId xmlns:a16="http://schemas.microsoft.com/office/drawing/2014/main" id="{0FA75F30-1990-8121-5023-73CF1C3837A1}"/>
              </a:ext>
            </a:extLst>
          </p:cNvPr>
          <p:cNvSpPr/>
          <p:nvPr/>
        </p:nvSpPr>
        <p:spPr>
          <a:xfrm>
            <a:off x="5718008" y="2797834"/>
            <a:ext cx="828413" cy="972000"/>
          </a:xfrm>
          <a:prstGeom prst="rect">
            <a:avLst/>
          </a:prstGeom>
          <a:blipFill>
            <a:blip r:embed="rId16"/>
            <a:stretch>
              <a:fillRect/>
            </a:stretch>
          </a:blip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7" name="Rectangle 22">
            <a:extLst>
              <a:ext uri="{FF2B5EF4-FFF2-40B4-BE49-F238E27FC236}">
                <a16:creationId xmlns:a16="http://schemas.microsoft.com/office/drawing/2014/main" id="{BFD72A32-E944-AF58-1D7F-E359EC223E38}"/>
              </a:ext>
            </a:extLst>
          </p:cNvPr>
          <p:cNvSpPr/>
          <p:nvPr/>
        </p:nvSpPr>
        <p:spPr>
          <a:xfrm>
            <a:off x="6926374" y="2803320"/>
            <a:ext cx="972000" cy="972000"/>
          </a:xfrm>
          <a:prstGeom prst="rect">
            <a:avLst/>
          </a:prstGeom>
          <a:blipFill>
            <a:blip r:embed="rId17"/>
            <a:stretch>
              <a:fillRect/>
            </a:stretch>
          </a:blip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8" name="Rectangle 24">
            <a:extLst>
              <a:ext uri="{FF2B5EF4-FFF2-40B4-BE49-F238E27FC236}">
                <a16:creationId xmlns:a16="http://schemas.microsoft.com/office/drawing/2014/main" id="{CB73B231-18A1-D991-37F8-C2ED222A9B7D}"/>
              </a:ext>
            </a:extLst>
          </p:cNvPr>
          <p:cNvSpPr/>
          <p:nvPr/>
        </p:nvSpPr>
        <p:spPr>
          <a:xfrm>
            <a:off x="8206534" y="2803320"/>
            <a:ext cx="972000" cy="972000"/>
          </a:xfrm>
          <a:prstGeom prst="rect">
            <a:avLst/>
          </a:prstGeom>
          <a:blipFill>
            <a:blip r:embed="rId18"/>
            <a:stretch>
              <a:fillRect/>
            </a:stretch>
          </a:blip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9" name="Rectangle 26">
            <a:extLst>
              <a:ext uri="{FF2B5EF4-FFF2-40B4-BE49-F238E27FC236}">
                <a16:creationId xmlns:a16="http://schemas.microsoft.com/office/drawing/2014/main" id="{27D369BC-0FAA-767B-F6C0-E70A7FF6E89D}"/>
              </a:ext>
            </a:extLst>
          </p:cNvPr>
          <p:cNvSpPr/>
          <p:nvPr/>
        </p:nvSpPr>
        <p:spPr>
          <a:xfrm>
            <a:off x="1708894" y="4343401"/>
            <a:ext cx="972000" cy="972000"/>
          </a:xfrm>
          <a:prstGeom prst="rect">
            <a:avLst/>
          </a:prstGeom>
          <a:blipFill>
            <a:blip r:embed="rId19"/>
            <a:stretch>
              <a:fillRect/>
            </a:stretch>
          </a:blip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0" name="Rectangle 28">
            <a:extLst>
              <a:ext uri="{FF2B5EF4-FFF2-40B4-BE49-F238E27FC236}">
                <a16:creationId xmlns:a16="http://schemas.microsoft.com/office/drawing/2014/main" id="{8DFAD1D1-DEBD-93A6-E305-87005C59E2E2}"/>
              </a:ext>
            </a:extLst>
          </p:cNvPr>
          <p:cNvSpPr/>
          <p:nvPr/>
        </p:nvSpPr>
        <p:spPr>
          <a:xfrm>
            <a:off x="2989054" y="4343401"/>
            <a:ext cx="972000" cy="972000"/>
          </a:xfrm>
          <a:prstGeom prst="rect">
            <a:avLst/>
          </a:prstGeom>
          <a:blipFill>
            <a:blip r:embed="rId20"/>
            <a:stretch>
              <a:fillRect/>
            </a:stretch>
          </a:blip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1" name="Rectangle 30">
            <a:extLst>
              <a:ext uri="{FF2B5EF4-FFF2-40B4-BE49-F238E27FC236}">
                <a16:creationId xmlns:a16="http://schemas.microsoft.com/office/drawing/2014/main" id="{694D27D9-F030-E2A2-89A0-F5000977E14F}"/>
              </a:ext>
            </a:extLst>
          </p:cNvPr>
          <p:cNvSpPr/>
          <p:nvPr/>
        </p:nvSpPr>
        <p:spPr>
          <a:xfrm>
            <a:off x="4366053" y="4343401"/>
            <a:ext cx="828000" cy="972000"/>
          </a:xfrm>
          <a:prstGeom prst="rect">
            <a:avLst/>
          </a:prstGeom>
          <a:blipFill>
            <a:blip r:embed="rId21"/>
            <a:stretch>
              <a:fillRect/>
            </a:stretch>
          </a:blip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1">
            <a:extLst>
              <a:ext uri="{FF2B5EF4-FFF2-40B4-BE49-F238E27FC236}">
                <a16:creationId xmlns:a16="http://schemas.microsoft.com/office/drawing/2014/main" id="{38142E49-50E4-1D41-BAD6-BD1E10B97ABB}"/>
              </a:ext>
            </a:extLst>
          </p:cNvPr>
          <p:cNvSpPr txBox="1">
            <a:spLocks/>
          </p:cNvSpPr>
          <p:nvPr/>
        </p:nvSpPr>
        <p:spPr>
          <a:xfrm>
            <a:off x="515938" y="1268413"/>
            <a:ext cx="11160125" cy="2160587"/>
          </a:xfrm>
          <a:prstGeom prst="rect">
            <a:avLst/>
          </a:prstGeom>
        </p:spPr>
        <p:txBody>
          <a:bodyPr lIns="0" tIns="0" rIns="0" bIns="0" anchor="t">
            <a:noAutofit/>
          </a:bodyPr>
          <a:lstStyle>
            <a:lvl1pPr algn="l" defTabSz="914400" rtl="0" eaLnBrk="1" latinLnBrk="0" hangingPunct="1">
              <a:lnSpc>
                <a:spcPct val="90000"/>
              </a:lnSpc>
              <a:spcBef>
                <a:spcPct val="0"/>
              </a:spcBef>
              <a:buNone/>
              <a:defRPr sz="3500" b="1" kern="1200">
                <a:solidFill>
                  <a:schemeClr val="tx1"/>
                </a:solidFill>
                <a:latin typeface="Arial" panose="020B0604020202020204" pitchFamily="34" charset="0"/>
                <a:ea typeface="+mj-ea"/>
                <a:cs typeface="Arial" panose="020B0604020202020204" pitchFamily="34" charset="0"/>
              </a:defRPr>
            </a:lvl1pPr>
          </a:lstStyle>
          <a:p>
            <a:r>
              <a:rPr lang="nl-NL"/>
              <a:t>Departementen</a:t>
            </a:r>
            <a:endParaRPr lang="nl-BE"/>
          </a:p>
        </p:txBody>
      </p:sp>
      <p:pic>
        <p:nvPicPr>
          <p:cNvPr id="28" name="Afbeelding 27">
            <a:extLst>
              <a:ext uri="{FF2B5EF4-FFF2-40B4-BE49-F238E27FC236}">
                <a16:creationId xmlns:a16="http://schemas.microsoft.com/office/drawing/2014/main" id="{3ADA3F4B-7302-3E4E-B0D8-C4A403465A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38" r="1346"/>
          <a:stretch/>
        </p:blipFill>
        <p:spPr>
          <a:xfrm>
            <a:off x="102668" y="2116217"/>
            <a:ext cx="11986663" cy="4109546"/>
          </a:xfrm>
          <a:prstGeom prst="rect">
            <a:avLst/>
          </a:prstGeom>
        </p:spPr>
      </p:pic>
      <p:sp>
        <p:nvSpPr>
          <p:cNvPr id="29" name="Rechthoek 28">
            <a:extLst>
              <a:ext uri="{FF2B5EF4-FFF2-40B4-BE49-F238E27FC236}">
                <a16:creationId xmlns:a16="http://schemas.microsoft.com/office/drawing/2014/main" id="{6A27D071-8747-B14D-A9F2-D7FDB1B61127}"/>
              </a:ext>
            </a:extLst>
          </p:cNvPr>
          <p:cNvSpPr/>
          <p:nvPr/>
        </p:nvSpPr>
        <p:spPr>
          <a:xfrm>
            <a:off x="515938" y="1998140"/>
            <a:ext cx="2475740" cy="246991"/>
          </a:xfrm>
          <a:prstGeom prst="rect">
            <a:avLst/>
          </a:prstGeom>
        </p:spPr>
        <p:txBody>
          <a:bodyPr wrap="square" lIns="0" tIns="0" rIns="0" bIns="0" anchor="t">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nl-NL" sz="1500" b="0" i="0" u="none" strike="noStrike" kern="1200" cap="none" spc="0" normalizeH="0" baseline="0" noProof="0">
                <a:ln>
                  <a:noFill/>
                </a:ln>
                <a:solidFill>
                  <a:prstClr val="black"/>
                </a:solidFill>
                <a:effectLst/>
                <a:uLnTx/>
                <a:uFillTx/>
                <a:latin typeface="Arial" charset="0"/>
                <a:ea typeface="+mn-ea"/>
                <a:cs typeface="+mn-cs"/>
              </a:rPr>
              <a:t>Diepenbeek &amp; Genk</a:t>
            </a:r>
            <a:endParaRPr kumimoji="0" lang="nl-BE" sz="1500" b="1"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30" name="Rechthoek 29">
            <a:extLst>
              <a:ext uri="{FF2B5EF4-FFF2-40B4-BE49-F238E27FC236}">
                <a16:creationId xmlns:a16="http://schemas.microsoft.com/office/drawing/2014/main" id="{778F760E-2BAF-F54D-9905-0E50E9D768CD}"/>
              </a:ext>
            </a:extLst>
          </p:cNvPr>
          <p:cNvSpPr/>
          <p:nvPr/>
        </p:nvSpPr>
        <p:spPr>
          <a:xfrm>
            <a:off x="2803160" y="2000941"/>
            <a:ext cx="2346355" cy="230832"/>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a:ln>
                  <a:noFill/>
                </a:ln>
                <a:solidFill>
                  <a:prstClr val="black"/>
                </a:solidFill>
                <a:effectLst/>
                <a:uLnTx/>
                <a:uFillTx/>
                <a:latin typeface="Arial" charset="0"/>
                <a:ea typeface="+mn-ea"/>
                <a:cs typeface="+mn-cs"/>
              </a:rPr>
              <a:t>Elfde Linie Hasselt</a:t>
            </a:r>
            <a:endParaRPr kumimoji="0" lang="nl-BE" sz="1500" b="1"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31" name="Rechthoek 30">
            <a:extLst>
              <a:ext uri="{FF2B5EF4-FFF2-40B4-BE49-F238E27FC236}">
                <a16:creationId xmlns:a16="http://schemas.microsoft.com/office/drawing/2014/main" id="{AB311DD2-71D7-8A44-9A87-04A204F45FFF}"/>
              </a:ext>
            </a:extLst>
          </p:cNvPr>
          <p:cNvSpPr/>
          <p:nvPr/>
        </p:nvSpPr>
        <p:spPr>
          <a:xfrm>
            <a:off x="5089161" y="2000941"/>
            <a:ext cx="2014901" cy="230832"/>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a:ln>
                  <a:noFill/>
                </a:ln>
                <a:solidFill>
                  <a:prstClr val="black"/>
                </a:solidFill>
                <a:effectLst/>
                <a:uLnTx/>
                <a:uFillTx/>
                <a:latin typeface="Arial" charset="0"/>
                <a:ea typeface="+mn-ea"/>
                <a:cs typeface="+mn-cs"/>
              </a:rPr>
              <a:t>Elfde Linie Hasselt</a:t>
            </a:r>
            <a:endParaRPr kumimoji="0" lang="nl-BE" sz="1500" b="1"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33" name="Rechthoek 32">
            <a:extLst>
              <a:ext uri="{FF2B5EF4-FFF2-40B4-BE49-F238E27FC236}">
                <a16:creationId xmlns:a16="http://schemas.microsoft.com/office/drawing/2014/main" id="{DC7D7433-AA3F-084F-BF84-959C762002AF}"/>
              </a:ext>
            </a:extLst>
          </p:cNvPr>
          <p:cNvSpPr/>
          <p:nvPr/>
        </p:nvSpPr>
        <p:spPr>
          <a:xfrm>
            <a:off x="7375161" y="2002252"/>
            <a:ext cx="2288603" cy="230832"/>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a:ln>
                  <a:noFill/>
                </a:ln>
                <a:solidFill>
                  <a:prstClr val="black"/>
                </a:solidFill>
                <a:effectLst/>
                <a:uLnTx/>
                <a:uFillTx/>
                <a:latin typeface="Arial" charset="0"/>
                <a:ea typeface="+mn-ea"/>
                <a:cs typeface="+mn-cs"/>
              </a:rPr>
              <a:t>Vildersstraat Hasselt</a:t>
            </a:r>
            <a:endParaRPr kumimoji="0" lang="nl-BE" sz="1500" b="1"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35" name="Rechthoek 34">
            <a:extLst>
              <a:ext uri="{FF2B5EF4-FFF2-40B4-BE49-F238E27FC236}">
                <a16:creationId xmlns:a16="http://schemas.microsoft.com/office/drawing/2014/main" id="{1042562F-FC66-F542-9A76-9C02D90358AF}"/>
              </a:ext>
            </a:extLst>
          </p:cNvPr>
          <p:cNvSpPr/>
          <p:nvPr/>
        </p:nvSpPr>
        <p:spPr>
          <a:xfrm>
            <a:off x="9653666" y="1999077"/>
            <a:ext cx="2435665" cy="230832"/>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a:ln>
                  <a:noFill/>
                </a:ln>
                <a:solidFill>
                  <a:prstClr val="black"/>
                </a:solidFill>
                <a:effectLst/>
                <a:uLnTx/>
                <a:uFillTx/>
                <a:latin typeface="Arial" charset="0"/>
                <a:ea typeface="+mn-ea"/>
                <a:cs typeface="+mn-cs"/>
              </a:rPr>
              <a:t>Vildersstraat Hasselt</a:t>
            </a:r>
            <a:endParaRPr kumimoji="0" lang="nl-BE" sz="1500" b="1"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36" name="Titel 1">
            <a:extLst>
              <a:ext uri="{FF2B5EF4-FFF2-40B4-BE49-F238E27FC236}">
                <a16:creationId xmlns:a16="http://schemas.microsoft.com/office/drawing/2014/main" id="{067A5BA5-4742-1141-AFD3-AB3486D345BD}"/>
              </a:ext>
            </a:extLst>
          </p:cNvPr>
          <p:cNvSpPr txBox="1">
            <a:spLocks/>
          </p:cNvSpPr>
          <p:nvPr/>
        </p:nvSpPr>
        <p:spPr>
          <a:xfrm>
            <a:off x="515938" y="2983584"/>
            <a:ext cx="1958195" cy="1295033"/>
          </a:xfrm>
          <a:prstGeom prst="rect">
            <a:avLst/>
          </a:prstGeom>
        </p:spPr>
        <p:txBody>
          <a:bodyPr lIns="0" tIns="0" rIns="0" bIns="0" anchor="t">
            <a:normAutofit/>
          </a:bodyPr>
          <a:lstStyle>
            <a:lvl1pPr algn="l" defTabSz="914400" rtl="0" eaLnBrk="1" latinLnBrk="0" hangingPunct="1">
              <a:lnSpc>
                <a:spcPct val="90000"/>
              </a:lnSpc>
              <a:spcBef>
                <a:spcPct val="0"/>
              </a:spcBef>
              <a:buNone/>
              <a:defRPr sz="3500" b="1" kern="1200">
                <a:solidFill>
                  <a:schemeClr val="tx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nl-NL" sz="5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983</a:t>
            </a:r>
          </a:p>
        </p:txBody>
      </p:sp>
      <p:sp>
        <p:nvSpPr>
          <p:cNvPr id="37" name="Titel 1">
            <a:extLst>
              <a:ext uri="{FF2B5EF4-FFF2-40B4-BE49-F238E27FC236}">
                <a16:creationId xmlns:a16="http://schemas.microsoft.com/office/drawing/2014/main" id="{6C0A3EAE-8E29-0B49-93C3-7C1CAE5AEB35}"/>
              </a:ext>
            </a:extLst>
          </p:cNvPr>
          <p:cNvSpPr txBox="1">
            <a:spLocks/>
          </p:cNvSpPr>
          <p:nvPr/>
        </p:nvSpPr>
        <p:spPr>
          <a:xfrm>
            <a:off x="2911366" y="2969517"/>
            <a:ext cx="1836948" cy="1295033"/>
          </a:xfrm>
          <a:prstGeom prst="rect">
            <a:avLst/>
          </a:prstGeom>
        </p:spPr>
        <p:txBody>
          <a:bodyPr lIns="0" tIns="0" rIns="0" bIns="0" anchor="t">
            <a:normAutofit/>
          </a:bodyPr>
          <a:lstStyle>
            <a:lvl1pPr algn="l" defTabSz="914400" rtl="0" eaLnBrk="1" latinLnBrk="0" hangingPunct="1">
              <a:lnSpc>
                <a:spcPct val="90000"/>
              </a:lnSpc>
              <a:spcBef>
                <a:spcPct val="0"/>
              </a:spcBef>
              <a:buNone/>
              <a:defRPr sz="3500" b="1" kern="1200">
                <a:solidFill>
                  <a:schemeClr val="tx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nl-NL" sz="5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1489</a:t>
            </a:r>
          </a:p>
        </p:txBody>
      </p:sp>
      <p:sp>
        <p:nvSpPr>
          <p:cNvPr id="39" name="Rechthoek 38">
            <a:extLst>
              <a:ext uri="{FF2B5EF4-FFF2-40B4-BE49-F238E27FC236}">
                <a16:creationId xmlns:a16="http://schemas.microsoft.com/office/drawing/2014/main" id="{B625EFFA-AEE3-8E4B-A8A0-860ED8230140}"/>
              </a:ext>
            </a:extLst>
          </p:cNvPr>
          <p:cNvSpPr/>
          <p:nvPr/>
        </p:nvSpPr>
        <p:spPr>
          <a:xfrm>
            <a:off x="515938" y="4133859"/>
            <a:ext cx="2371641" cy="230832"/>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err="1">
                <a:ln>
                  <a:noFill/>
                </a:ln>
                <a:solidFill>
                  <a:prstClr val="black"/>
                </a:solidFill>
                <a:effectLst/>
                <a:uLnTx/>
                <a:uFillTx/>
                <a:latin typeface="Arial" charset="0"/>
                <a:ea typeface="+mn-ea"/>
                <a:cs typeface="+mn-cs"/>
              </a:rPr>
              <a:t>Guffenslaan</a:t>
            </a:r>
            <a:r>
              <a:rPr kumimoji="0" lang="nl-NL" sz="1500" b="0" i="0" u="none" strike="noStrike" kern="1200" cap="none" spc="0" normalizeH="0" baseline="0" noProof="0">
                <a:ln>
                  <a:noFill/>
                </a:ln>
                <a:solidFill>
                  <a:prstClr val="black"/>
                </a:solidFill>
                <a:effectLst/>
                <a:uLnTx/>
                <a:uFillTx/>
                <a:latin typeface="Arial" charset="0"/>
                <a:ea typeface="+mn-ea"/>
                <a:cs typeface="+mn-cs"/>
              </a:rPr>
              <a:t> Hasselt</a:t>
            </a:r>
            <a:endParaRPr kumimoji="0" lang="nl-BE" sz="1500" b="1"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40" name="Rechthoek 39">
            <a:extLst>
              <a:ext uri="{FF2B5EF4-FFF2-40B4-BE49-F238E27FC236}">
                <a16:creationId xmlns:a16="http://schemas.microsoft.com/office/drawing/2014/main" id="{49173330-A05D-544C-A10B-51FA5EA0CABE}"/>
              </a:ext>
            </a:extLst>
          </p:cNvPr>
          <p:cNvSpPr/>
          <p:nvPr/>
        </p:nvSpPr>
        <p:spPr>
          <a:xfrm>
            <a:off x="2798128" y="4131424"/>
            <a:ext cx="2351388" cy="2308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a:ln>
                  <a:noFill/>
                </a:ln>
                <a:solidFill>
                  <a:prstClr val="black"/>
                </a:solidFill>
                <a:effectLst/>
                <a:uLnTx/>
                <a:uFillTx/>
                <a:latin typeface="Arial" charset="0"/>
                <a:ea typeface="+mn-ea"/>
                <a:cs typeface="+mn-cs"/>
              </a:rPr>
              <a:t>Vildersstraat Hasselt</a:t>
            </a:r>
            <a:endParaRPr kumimoji="0" lang="nl-BE" sz="1500" b="1"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41" name="Rechthoek 40">
            <a:extLst>
              <a:ext uri="{FF2B5EF4-FFF2-40B4-BE49-F238E27FC236}">
                <a16:creationId xmlns:a16="http://schemas.microsoft.com/office/drawing/2014/main" id="{21A2777A-76A7-0048-BBC3-910F66B58C6A}"/>
              </a:ext>
            </a:extLst>
          </p:cNvPr>
          <p:cNvSpPr/>
          <p:nvPr/>
        </p:nvSpPr>
        <p:spPr>
          <a:xfrm>
            <a:off x="5087937" y="4131424"/>
            <a:ext cx="2376350" cy="230832"/>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err="1">
                <a:ln>
                  <a:noFill/>
                </a:ln>
                <a:solidFill>
                  <a:prstClr val="black"/>
                </a:solidFill>
                <a:effectLst/>
                <a:uLnTx/>
                <a:uFillTx/>
                <a:latin typeface="Arial" charset="0"/>
                <a:ea typeface="+mn-ea"/>
                <a:cs typeface="+mn-cs"/>
              </a:rPr>
              <a:t>Quartier</a:t>
            </a:r>
            <a:r>
              <a:rPr kumimoji="0" lang="nl-NL" sz="1500" b="0" i="0" u="none" strike="noStrike" kern="1200" cap="none" spc="0" normalizeH="0" baseline="0" noProof="0">
                <a:ln>
                  <a:noFill/>
                </a:ln>
                <a:solidFill>
                  <a:prstClr val="black"/>
                </a:solidFill>
                <a:effectLst/>
                <a:uLnTx/>
                <a:uFillTx/>
                <a:latin typeface="Arial" charset="0"/>
                <a:ea typeface="+mn-ea"/>
                <a:cs typeface="+mn-cs"/>
              </a:rPr>
              <a:t> </a:t>
            </a:r>
            <a:r>
              <a:rPr kumimoji="0" lang="nl-NL" sz="1500" b="0" i="0" u="none" strike="noStrike" kern="1200" cap="none" spc="0" normalizeH="0" baseline="0" noProof="0" err="1">
                <a:ln>
                  <a:noFill/>
                </a:ln>
                <a:solidFill>
                  <a:prstClr val="black"/>
                </a:solidFill>
                <a:effectLst/>
                <a:uLnTx/>
                <a:uFillTx/>
                <a:latin typeface="Arial" charset="0"/>
                <a:ea typeface="+mn-ea"/>
                <a:cs typeface="+mn-cs"/>
              </a:rPr>
              <a:t>Canal</a:t>
            </a:r>
            <a:r>
              <a:rPr kumimoji="0" lang="nl-NL" sz="1500" b="0" i="0" u="none" strike="noStrike" kern="1200" cap="none" spc="0" normalizeH="0" baseline="0" noProof="0">
                <a:ln>
                  <a:noFill/>
                </a:ln>
                <a:solidFill>
                  <a:prstClr val="black"/>
                </a:solidFill>
                <a:effectLst/>
                <a:uLnTx/>
                <a:uFillTx/>
                <a:latin typeface="Arial" charset="0"/>
                <a:ea typeface="+mn-ea"/>
                <a:cs typeface="+mn-cs"/>
              </a:rPr>
              <a:t> Hasselt</a:t>
            </a:r>
            <a:endParaRPr kumimoji="0" lang="nl-BE" sz="1500" b="1"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42" name="Rechthoek 41">
            <a:extLst>
              <a:ext uri="{FF2B5EF4-FFF2-40B4-BE49-F238E27FC236}">
                <a16:creationId xmlns:a16="http://schemas.microsoft.com/office/drawing/2014/main" id="{AD76A9BD-1512-5A49-BFD7-2EB30F6B9727}"/>
              </a:ext>
            </a:extLst>
          </p:cNvPr>
          <p:cNvSpPr/>
          <p:nvPr/>
        </p:nvSpPr>
        <p:spPr>
          <a:xfrm>
            <a:off x="7368428" y="4131424"/>
            <a:ext cx="3827340" cy="230832"/>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a:ln>
                  <a:noFill/>
                </a:ln>
                <a:solidFill>
                  <a:prstClr val="black"/>
                </a:solidFill>
                <a:effectLst/>
                <a:uLnTx/>
                <a:uFillTx/>
                <a:latin typeface="Arial" charset="0"/>
                <a:ea typeface="+mn-ea"/>
                <a:cs typeface="+mn-cs"/>
              </a:rPr>
              <a:t>Elfde Linie Hasselt</a:t>
            </a:r>
            <a:endParaRPr kumimoji="0" lang="nl-BE" sz="1500" b="1"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44" name="Titel 1">
            <a:extLst>
              <a:ext uri="{FF2B5EF4-FFF2-40B4-BE49-F238E27FC236}">
                <a16:creationId xmlns:a16="http://schemas.microsoft.com/office/drawing/2014/main" id="{76B083F5-11A4-5F49-95E0-75F03D2C0EE9}"/>
              </a:ext>
            </a:extLst>
          </p:cNvPr>
          <p:cNvSpPr txBox="1">
            <a:spLocks/>
          </p:cNvSpPr>
          <p:nvPr/>
        </p:nvSpPr>
        <p:spPr>
          <a:xfrm>
            <a:off x="5219969" y="2969518"/>
            <a:ext cx="1836470" cy="1106436"/>
          </a:xfrm>
          <a:prstGeom prst="rect">
            <a:avLst/>
          </a:prstGeom>
        </p:spPr>
        <p:txBody>
          <a:bodyPr lIns="0" tIns="0" rIns="0" bIns="0" anchor="t">
            <a:normAutofit/>
          </a:bodyPr>
          <a:lstStyle>
            <a:lvl1pPr algn="l" defTabSz="914400" rtl="0" eaLnBrk="1" latinLnBrk="0" hangingPunct="1">
              <a:lnSpc>
                <a:spcPct val="90000"/>
              </a:lnSpc>
              <a:spcBef>
                <a:spcPct val="0"/>
              </a:spcBef>
              <a:buNone/>
              <a:defRPr sz="3500" b="1" kern="1200">
                <a:solidFill>
                  <a:schemeClr val="tx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nl-NL" sz="5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2777</a:t>
            </a:r>
          </a:p>
        </p:txBody>
      </p:sp>
      <p:sp>
        <p:nvSpPr>
          <p:cNvPr id="45" name="Titel 1">
            <a:extLst>
              <a:ext uri="{FF2B5EF4-FFF2-40B4-BE49-F238E27FC236}">
                <a16:creationId xmlns:a16="http://schemas.microsoft.com/office/drawing/2014/main" id="{E39E9EED-01F3-0147-8820-4C12E86B3E77}"/>
              </a:ext>
            </a:extLst>
          </p:cNvPr>
          <p:cNvSpPr txBox="1">
            <a:spLocks/>
          </p:cNvSpPr>
          <p:nvPr/>
        </p:nvSpPr>
        <p:spPr>
          <a:xfrm>
            <a:off x="7964726" y="2969517"/>
            <a:ext cx="1365670" cy="1295033"/>
          </a:xfrm>
          <a:prstGeom prst="rect">
            <a:avLst/>
          </a:prstGeom>
        </p:spPr>
        <p:txBody>
          <a:bodyPr lIns="0" tIns="0" rIns="0" bIns="0" anchor="t">
            <a:normAutofit/>
          </a:bodyPr>
          <a:lstStyle>
            <a:lvl1pPr algn="l" defTabSz="914400" rtl="0" eaLnBrk="1" latinLnBrk="0" hangingPunct="1">
              <a:lnSpc>
                <a:spcPct val="90000"/>
              </a:lnSpc>
              <a:spcBef>
                <a:spcPct val="0"/>
              </a:spcBef>
              <a:buNone/>
              <a:defRPr sz="3500" b="1" kern="1200">
                <a:solidFill>
                  <a:schemeClr val="tx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nl-NL" sz="5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470</a:t>
            </a:r>
          </a:p>
        </p:txBody>
      </p:sp>
      <p:sp>
        <p:nvSpPr>
          <p:cNvPr id="46" name="Titel 1">
            <a:extLst>
              <a:ext uri="{FF2B5EF4-FFF2-40B4-BE49-F238E27FC236}">
                <a16:creationId xmlns:a16="http://schemas.microsoft.com/office/drawing/2014/main" id="{2B21FAF3-EBB7-8F46-A989-87B3E064EFBD}"/>
              </a:ext>
            </a:extLst>
          </p:cNvPr>
          <p:cNvSpPr txBox="1">
            <a:spLocks/>
          </p:cNvSpPr>
          <p:nvPr/>
        </p:nvSpPr>
        <p:spPr>
          <a:xfrm>
            <a:off x="10193406" y="2969517"/>
            <a:ext cx="1365670" cy="1295033"/>
          </a:xfrm>
          <a:prstGeom prst="rect">
            <a:avLst/>
          </a:prstGeom>
        </p:spPr>
        <p:txBody>
          <a:bodyPr lIns="0" tIns="0" rIns="0" bIns="0" anchor="t">
            <a:normAutofit/>
          </a:bodyPr>
          <a:lstStyle>
            <a:lvl1pPr algn="l" defTabSz="914400" rtl="0" eaLnBrk="1" latinLnBrk="0" hangingPunct="1">
              <a:lnSpc>
                <a:spcPct val="90000"/>
              </a:lnSpc>
              <a:spcBef>
                <a:spcPct val="0"/>
              </a:spcBef>
              <a:buNone/>
              <a:defRPr sz="3500" b="1" kern="1200">
                <a:solidFill>
                  <a:schemeClr val="tx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nl-NL" sz="5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877</a:t>
            </a:r>
          </a:p>
        </p:txBody>
      </p:sp>
      <p:sp>
        <p:nvSpPr>
          <p:cNvPr id="47" name="Titel 1">
            <a:extLst>
              <a:ext uri="{FF2B5EF4-FFF2-40B4-BE49-F238E27FC236}">
                <a16:creationId xmlns:a16="http://schemas.microsoft.com/office/drawing/2014/main" id="{77E372DE-7ABD-304B-A860-21B0C73B4BBE}"/>
              </a:ext>
            </a:extLst>
          </p:cNvPr>
          <p:cNvSpPr txBox="1">
            <a:spLocks/>
          </p:cNvSpPr>
          <p:nvPr/>
        </p:nvSpPr>
        <p:spPr>
          <a:xfrm>
            <a:off x="515938" y="5071203"/>
            <a:ext cx="1958195" cy="1295033"/>
          </a:xfrm>
          <a:prstGeom prst="rect">
            <a:avLst/>
          </a:prstGeom>
        </p:spPr>
        <p:txBody>
          <a:bodyPr lIns="0" tIns="0" rIns="0" bIns="0" anchor="t">
            <a:normAutofit/>
          </a:bodyPr>
          <a:lstStyle>
            <a:lvl1pPr algn="l" defTabSz="914400" rtl="0" eaLnBrk="1" latinLnBrk="0" hangingPunct="1">
              <a:lnSpc>
                <a:spcPct val="90000"/>
              </a:lnSpc>
              <a:spcBef>
                <a:spcPct val="0"/>
              </a:spcBef>
              <a:buNone/>
              <a:defRPr sz="3500" b="1" kern="1200">
                <a:solidFill>
                  <a:schemeClr val="tx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nl-NL" sz="5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1394</a:t>
            </a:r>
          </a:p>
        </p:txBody>
      </p:sp>
      <p:sp>
        <p:nvSpPr>
          <p:cNvPr id="48" name="Titel 1">
            <a:extLst>
              <a:ext uri="{FF2B5EF4-FFF2-40B4-BE49-F238E27FC236}">
                <a16:creationId xmlns:a16="http://schemas.microsoft.com/office/drawing/2014/main" id="{B8165CBC-E785-E647-BEBD-240F19866370}"/>
              </a:ext>
            </a:extLst>
          </p:cNvPr>
          <p:cNvSpPr txBox="1">
            <a:spLocks/>
          </p:cNvSpPr>
          <p:nvPr/>
        </p:nvSpPr>
        <p:spPr>
          <a:xfrm>
            <a:off x="2782888" y="5057136"/>
            <a:ext cx="1965426" cy="1295033"/>
          </a:xfrm>
          <a:prstGeom prst="rect">
            <a:avLst/>
          </a:prstGeom>
        </p:spPr>
        <p:txBody>
          <a:bodyPr lIns="0" tIns="0" rIns="0" bIns="0" anchor="t">
            <a:normAutofit/>
          </a:bodyPr>
          <a:lstStyle>
            <a:lvl1pPr algn="l" defTabSz="914400" rtl="0" eaLnBrk="1" latinLnBrk="0" hangingPunct="1">
              <a:lnSpc>
                <a:spcPct val="90000"/>
              </a:lnSpc>
              <a:spcBef>
                <a:spcPct val="0"/>
              </a:spcBef>
              <a:buNone/>
              <a:defRPr sz="3500" b="1" kern="1200">
                <a:solidFill>
                  <a:schemeClr val="tx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nl-NL" sz="5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1955</a:t>
            </a:r>
          </a:p>
        </p:txBody>
      </p:sp>
      <p:sp>
        <p:nvSpPr>
          <p:cNvPr id="49" name="Titel 1">
            <a:extLst>
              <a:ext uri="{FF2B5EF4-FFF2-40B4-BE49-F238E27FC236}">
                <a16:creationId xmlns:a16="http://schemas.microsoft.com/office/drawing/2014/main" id="{838F2D7E-6FF6-5B4D-8064-4FD900BA2684}"/>
              </a:ext>
            </a:extLst>
          </p:cNvPr>
          <p:cNvSpPr txBox="1">
            <a:spLocks/>
          </p:cNvSpPr>
          <p:nvPr/>
        </p:nvSpPr>
        <p:spPr>
          <a:xfrm>
            <a:off x="5219969" y="5057136"/>
            <a:ext cx="1836470" cy="1335197"/>
          </a:xfrm>
          <a:prstGeom prst="rect">
            <a:avLst/>
          </a:prstGeom>
        </p:spPr>
        <p:txBody>
          <a:bodyPr lIns="0" tIns="0" rIns="0" bIns="0" anchor="t">
            <a:normAutofit/>
          </a:bodyPr>
          <a:lstStyle>
            <a:lvl1pPr algn="l" defTabSz="914400" rtl="0" eaLnBrk="1" latinLnBrk="0" hangingPunct="1">
              <a:lnSpc>
                <a:spcPct val="90000"/>
              </a:lnSpc>
              <a:spcBef>
                <a:spcPct val="0"/>
              </a:spcBef>
              <a:buNone/>
              <a:defRPr sz="3500" b="1" kern="1200">
                <a:solidFill>
                  <a:schemeClr val="tx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nl-NL" sz="5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206</a:t>
            </a:r>
          </a:p>
        </p:txBody>
      </p:sp>
      <p:sp>
        <p:nvSpPr>
          <p:cNvPr id="50" name="Titel 1">
            <a:extLst>
              <a:ext uri="{FF2B5EF4-FFF2-40B4-BE49-F238E27FC236}">
                <a16:creationId xmlns:a16="http://schemas.microsoft.com/office/drawing/2014/main" id="{D7422232-06EA-3540-A4A2-D2AF8C67CB78}"/>
              </a:ext>
            </a:extLst>
          </p:cNvPr>
          <p:cNvSpPr txBox="1">
            <a:spLocks/>
          </p:cNvSpPr>
          <p:nvPr/>
        </p:nvSpPr>
        <p:spPr>
          <a:xfrm>
            <a:off x="7964726" y="5057136"/>
            <a:ext cx="1365670" cy="1295033"/>
          </a:xfrm>
          <a:prstGeom prst="rect">
            <a:avLst/>
          </a:prstGeom>
        </p:spPr>
        <p:txBody>
          <a:bodyPr lIns="0" tIns="0" rIns="0" bIns="0" anchor="t">
            <a:normAutofit/>
          </a:bodyPr>
          <a:lstStyle>
            <a:lvl1pPr algn="l" defTabSz="914400" rtl="0" eaLnBrk="1" latinLnBrk="0" hangingPunct="1">
              <a:lnSpc>
                <a:spcPct val="90000"/>
              </a:lnSpc>
              <a:spcBef>
                <a:spcPct val="0"/>
              </a:spcBef>
              <a:buNone/>
              <a:defRPr sz="3500" b="1" kern="1200">
                <a:solidFill>
                  <a:schemeClr val="tx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nl-NL" sz="5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429</a:t>
            </a:r>
          </a:p>
        </p:txBody>
      </p:sp>
      <p:sp>
        <p:nvSpPr>
          <p:cNvPr id="51" name="Titel 1">
            <a:extLst>
              <a:ext uri="{FF2B5EF4-FFF2-40B4-BE49-F238E27FC236}">
                <a16:creationId xmlns:a16="http://schemas.microsoft.com/office/drawing/2014/main" id="{4F86CC1B-1026-7746-AFE4-2F8D91558806}"/>
              </a:ext>
            </a:extLst>
          </p:cNvPr>
          <p:cNvSpPr txBox="1">
            <a:spLocks/>
          </p:cNvSpPr>
          <p:nvPr/>
        </p:nvSpPr>
        <p:spPr>
          <a:xfrm>
            <a:off x="9659938" y="4618383"/>
            <a:ext cx="2016125" cy="1079155"/>
          </a:xfrm>
          <a:prstGeom prst="rect">
            <a:avLst/>
          </a:prstGeom>
        </p:spPr>
        <p:txBody>
          <a:bodyPr lIns="0" tIns="0" rIns="0" bIns="0" anchor="t">
            <a:normAutofit/>
          </a:bodyPr>
          <a:lstStyle>
            <a:lvl1pPr algn="l" defTabSz="914400" rtl="0" eaLnBrk="1" latinLnBrk="0" hangingPunct="1">
              <a:lnSpc>
                <a:spcPct val="90000"/>
              </a:lnSpc>
              <a:spcBef>
                <a:spcPct val="0"/>
              </a:spcBef>
              <a:buNone/>
              <a:defRPr sz="35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2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Totaal</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5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10580</a:t>
            </a:r>
          </a:p>
        </p:txBody>
      </p:sp>
      <p:pic>
        <p:nvPicPr>
          <p:cNvPr id="24" name="Afbeelding 23">
            <a:extLst>
              <a:ext uri="{FF2B5EF4-FFF2-40B4-BE49-F238E27FC236}">
                <a16:creationId xmlns:a16="http://schemas.microsoft.com/office/drawing/2014/main" id="{7CE22697-BA27-6443-A6DD-9EFE1AA1FF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6559" y="339771"/>
            <a:ext cx="419007" cy="419007"/>
          </a:xfrm>
          <a:prstGeom prst="rect">
            <a:avLst/>
          </a:prstGeom>
        </p:spPr>
      </p:pic>
    </p:spTree>
    <p:extLst>
      <p:ext uri="{BB962C8B-B14F-4D97-AF65-F5344CB8AC3E}">
        <p14:creationId xmlns:p14="http://schemas.microsoft.com/office/powerpoint/2010/main" val="4089893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A9282-21CD-FC4B-B43B-69082D6DF4D7}"/>
              </a:ext>
            </a:extLst>
          </p:cNvPr>
          <p:cNvSpPr>
            <a:spLocks noGrp="1"/>
          </p:cNvSpPr>
          <p:nvPr>
            <p:ph type="ctrTitle"/>
          </p:nvPr>
        </p:nvSpPr>
        <p:spPr/>
        <p:txBody>
          <a:bodyPr/>
          <a:lstStyle/>
          <a:p>
            <a:r>
              <a:rPr lang="nl-BE"/>
              <a:t>DEPARTEMENT PXL-DIGITAL</a:t>
            </a:r>
          </a:p>
        </p:txBody>
      </p:sp>
      <p:sp>
        <p:nvSpPr>
          <p:cNvPr id="28" name="Tijdelijke aanduiding voor inhoud 27">
            <a:extLst>
              <a:ext uri="{FF2B5EF4-FFF2-40B4-BE49-F238E27FC236}">
                <a16:creationId xmlns:a16="http://schemas.microsoft.com/office/drawing/2014/main" id="{836B0D83-0B9C-8043-B246-013B140BE60A}"/>
              </a:ext>
            </a:extLst>
          </p:cNvPr>
          <p:cNvSpPr>
            <a:spLocks noGrp="1"/>
          </p:cNvSpPr>
          <p:nvPr>
            <p:ph idx="10"/>
          </p:nvPr>
        </p:nvSpPr>
        <p:spPr/>
        <p:txBody>
          <a:bodyPr/>
          <a:lstStyle/>
          <a:p>
            <a:endParaRPr lang="nl-BE"/>
          </a:p>
        </p:txBody>
      </p:sp>
      <p:sp>
        <p:nvSpPr>
          <p:cNvPr id="6" name="Tijdelijke aanduiding voor inhoud 7">
            <a:extLst>
              <a:ext uri="{FF2B5EF4-FFF2-40B4-BE49-F238E27FC236}">
                <a16:creationId xmlns:a16="http://schemas.microsoft.com/office/drawing/2014/main" id="{0F2B86E3-A415-284E-9C45-A5790CF0AE8D}"/>
              </a:ext>
            </a:extLst>
          </p:cNvPr>
          <p:cNvSpPr txBox="1">
            <a:spLocks/>
          </p:cNvSpPr>
          <p:nvPr/>
        </p:nvSpPr>
        <p:spPr>
          <a:xfrm>
            <a:off x="519964" y="1446485"/>
            <a:ext cx="7731132" cy="4351338"/>
          </a:xfrm>
          <a:prstGeom prst="rect">
            <a:avLst/>
          </a:prstGeom>
          <a:ln w="57150" cap="flat" cmpd="sng" algn="ctr">
            <a:solidFill>
              <a:schemeClr val="accent1">
                <a:lumMod val="75000"/>
              </a:schemeClr>
            </a:solidFill>
            <a:prstDash val="solid"/>
            <a:miter lim="800000"/>
          </a:ln>
        </p:spPr>
        <p:style>
          <a:lnRef idx="2">
            <a:schemeClr val="dk1"/>
          </a:lnRef>
          <a:fillRef idx="1">
            <a:schemeClr val="lt1"/>
          </a:fillRef>
          <a:effectRef idx="0">
            <a:schemeClr val="dk1"/>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nl-BE" b="1"/>
              <a:t>Information Technology</a:t>
            </a:r>
          </a:p>
        </p:txBody>
      </p:sp>
      <p:sp>
        <p:nvSpPr>
          <p:cNvPr id="7" name="Tijdelijke aanduiding voor inhoud 7">
            <a:extLst>
              <a:ext uri="{FF2B5EF4-FFF2-40B4-BE49-F238E27FC236}">
                <a16:creationId xmlns:a16="http://schemas.microsoft.com/office/drawing/2014/main" id="{5DD7415B-EBD3-F147-BE79-80C37A3DE3CF}"/>
              </a:ext>
            </a:extLst>
          </p:cNvPr>
          <p:cNvSpPr txBox="1">
            <a:spLocks/>
          </p:cNvSpPr>
          <p:nvPr/>
        </p:nvSpPr>
        <p:spPr>
          <a:xfrm>
            <a:off x="8528938" y="1446485"/>
            <a:ext cx="3424967" cy="435133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ClrTx/>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BE"/>
              <a:t>Electronic Engineering</a:t>
            </a:r>
          </a:p>
          <a:p>
            <a:endParaRPr lang="nl-BE"/>
          </a:p>
        </p:txBody>
      </p:sp>
      <p:pic>
        <p:nvPicPr>
          <p:cNvPr id="17" name="Afbeelding 16">
            <a:extLst>
              <a:ext uri="{FF2B5EF4-FFF2-40B4-BE49-F238E27FC236}">
                <a16:creationId xmlns:a16="http://schemas.microsoft.com/office/drawing/2014/main" id="{191F4FD3-B90D-9F4C-A22B-CE5E8DD7299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7056" y="2084165"/>
            <a:ext cx="2430728" cy="1620000"/>
          </a:xfrm>
          <a:prstGeom prst="rect">
            <a:avLst/>
          </a:prstGeom>
        </p:spPr>
      </p:pic>
      <p:pic>
        <p:nvPicPr>
          <p:cNvPr id="19" name="Afbeelding 18">
            <a:extLst>
              <a:ext uri="{FF2B5EF4-FFF2-40B4-BE49-F238E27FC236}">
                <a16:creationId xmlns:a16="http://schemas.microsoft.com/office/drawing/2014/main" id="{4BA96CF4-C1BE-0442-9D03-03311E9F1D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82213" y="2084165"/>
            <a:ext cx="2409269" cy="1620000"/>
          </a:xfrm>
          <a:prstGeom prst="rect">
            <a:avLst/>
          </a:prstGeom>
        </p:spPr>
      </p:pic>
      <p:pic>
        <p:nvPicPr>
          <p:cNvPr id="20" name="Afbeelding 19">
            <a:extLst>
              <a:ext uri="{FF2B5EF4-FFF2-40B4-BE49-F238E27FC236}">
                <a16:creationId xmlns:a16="http://schemas.microsoft.com/office/drawing/2014/main" id="{6C20EDA8-6BD4-D940-8FDE-70250425972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98622" y="2084165"/>
            <a:ext cx="2485597" cy="1620000"/>
          </a:xfrm>
          <a:prstGeom prst="rect">
            <a:avLst/>
          </a:prstGeom>
        </p:spPr>
      </p:pic>
      <p:pic>
        <p:nvPicPr>
          <p:cNvPr id="21" name="Afbeelding 20">
            <a:extLst>
              <a:ext uri="{FF2B5EF4-FFF2-40B4-BE49-F238E27FC236}">
                <a16:creationId xmlns:a16="http://schemas.microsoft.com/office/drawing/2014/main" id="{08EC7EDA-CCD2-7342-A202-CD80EABBE8A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98621" y="3796804"/>
            <a:ext cx="2485597" cy="1620000"/>
          </a:xfrm>
          <a:prstGeom prst="rect">
            <a:avLst/>
          </a:prstGeom>
        </p:spPr>
      </p:pic>
      <p:pic>
        <p:nvPicPr>
          <p:cNvPr id="22" name="Afbeelding 21">
            <a:extLst>
              <a:ext uri="{FF2B5EF4-FFF2-40B4-BE49-F238E27FC236}">
                <a16:creationId xmlns:a16="http://schemas.microsoft.com/office/drawing/2014/main" id="{20D96DCE-2E1C-FA4C-B6BF-84983B49934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
          <a:stretch/>
        </p:blipFill>
        <p:spPr>
          <a:xfrm>
            <a:off x="5646944" y="3791515"/>
            <a:ext cx="2412307" cy="1620000"/>
          </a:xfrm>
          <a:prstGeom prst="rect">
            <a:avLst/>
          </a:prstGeom>
        </p:spPr>
      </p:pic>
      <p:pic>
        <p:nvPicPr>
          <p:cNvPr id="24" name="Afbeelding 23">
            <a:extLst>
              <a:ext uri="{FF2B5EF4-FFF2-40B4-BE49-F238E27FC236}">
                <a16:creationId xmlns:a16="http://schemas.microsoft.com/office/drawing/2014/main" id="{AF098EB4-0E01-2B4F-9404-A871C2350BD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179174" y="3791515"/>
            <a:ext cx="2412308" cy="1620000"/>
          </a:xfrm>
          <a:prstGeom prst="rect">
            <a:avLst/>
          </a:prstGeom>
        </p:spPr>
      </p:pic>
      <p:pic>
        <p:nvPicPr>
          <p:cNvPr id="27" name="Tijdelijke aanduiding voor inhoud 5">
            <a:extLst>
              <a:ext uri="{FF2B5EF4-FFF2-40B4-BE49-F238E27FC236}">
                <a16:creationId xmlns:a16="http://schemas.microsoft.com/office/drawing/2014/main" id="{9F95F0ED-F547-DF47-AC5C-F69F32551AF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37072" y="5946633"/>
            <a:ext cx="2016833" cy="608599"/>
          </a:xfrm>
          <a:prstGeom prst="rect">
            <a:avLst/>
          </a:prstGeom>
        </p:spPr>
      </p:pic>
      <p:pic>
        <p:nvPicPr>
          <p:cNvPr id="29" name="Afbeelding 28">
            <a:extLst>
              <a:ext uri="{FF2B5EF4-FFF2-40B4-BE49-F238E27FC236}">
                <a16:creationId xmlns:a16="http://schemas.microsoft.com/office/drawing/2014/main" id="{53E35781-88FB-9C43-A4F0-2AFFBB2C8B0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649982" y="2084165"/>
            <a:ext cx="2409269" cy="1639070"/>
          </a:xfrm>
          <a:prstGeom prst="rect">
            <a:avLst/>
          </a:prstGeom>
        </p:spPr>
      </p:pic>
      <p:pic>
        <p:nvPicPr>
          <p:cNvPr id="30" name="Afbeelding 29">
            <a:extLst>
              <a:ext uri="{FF2B5EF4-FFF2-40B4-BE49-F238E27FC236}">
                <a16:creationId xmlns:a16="http://schemas.microsoft.com/office/drawing/2014/main" id="{0AABFC31-EFAB-DD4F-ADAA-D6669709549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97056" y="3791515"/>
            <a:ext cx="2426656" cy="1614884"/>
          </a:xfrm>
          <a:prstGeom prst="rect">
            <a:avLst/>
          </a:prstGeom>
        </p:spPr>
      </p:pic>
    </p:spTree>
    <p:extLst>
      <p:ext uri="{BB962C8B-B14F-4D97-AF65-F5344CB8AC3E}">
        <p14:creationId xmlns:p14="http://schemas.microsoft.com/office/powerpoint/2010/main" val="1875030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A9282-21CD-FC4B-B43B-69082D6DF4D7}"/>
              </a:ext>
            </a:extLst>
          </p:cNvPr>
          <p:cNvSpPr>
            <a:spLocks noGrp="1"/>
          </p:cNvSpPr>
          <p:nvPr>
            <p:ph type="ctrTitle"/>
          </p:nvPr>
        </p:nvSpPr>
        <p:spPr/>
        <p:txBody>
          <a:bodyPr/>
          <a:lstStyle/>
          <a:p>
            <a:r>
              <a:rPr lang="nl-BE"/>
              <a:t>Cluster INFORMATION TECHNOLOGY</a:t>
            </a:r>
          </a:p>
        </p:txBody>
      </p:sp>
      <p:sp>
        <p:nvSpPr>
          <p:cNvPr id="3" name="Tijdelijke aanduiding voor inhoud 2">
            <a:extLst>
              <a:ext uri="{FF2B5EF4-FFF2-40B4-BE49-F238E27FC236}">
                <a16:creationId xmlns:a16="http://schemas.microsoft.com/office/drawing/2014/main" id="{033B9E4C-30A5-469D-B763-CBAF89F53B71}"/>
              </a:ext>
            </a:extLst>
          </p:cNvPr>
          <p:cNvSpPr>
            <a:spLocks noGrp="1"/>
          </p:cNvSpPr>
          <p:nvPr>
            <p:ph idx="10"/>
          </p:nvPr>
        </p:nvSpPr>
        <p:spPr/>
        <p:txBody>
          <a:bodyPr numCol="1"/>
          <a:lstStyle/>
          <a:p>
            <a:pPr marL="342900" indent="-342900">
              <a:buFont typeface="Arial" panose="020B0604020202020204" pitchFamily="34" charset="0"/>
              <a:buChar char="•"/>
            </a:pPr>
            <a:r>
              <a:rPr lang="nl-BE"/>
              <a:t>Professionele Bachelor in de Toegepaste informatica</a:t>
            </a:r>
          </a:p>
          <a:p>
            <a:pPr marL="342900" indent="-342900">
              <a:buFont typeface="Arial" panose="020B0604020202020204" pitchFamily="34" charset="0"/>
              <a:buChar char="•"/>
            </a:pPr>
            <a:r>
              <a:rPr lang="nl-BE" b="0"/>
              <a:t>Graduaat in de Digitale vormgeving</a:t>
            </a:r>
          </a:p>
          <a:p>
            <a:pPr marL="342900" indent="-342900">
              <a:buFont typeface="Arial" panose="020B0604020202020204" pitchFamily="34" charset="0"/>
              <a:buChar char="•"/>
            </a:pPr>
            <a:r>
              <a:rPr lang="nl-BE" b="0"/>
              <a:t>Graduaat in het Programmeren</a:t>
            </a:r>
          </a:p>
          <a:p>
            <a:pPr marL="342900" indent="-342900">
              <a:buFont typeface="Arial" panose="020B0604020202020204" pitchFamily="34" charset="0"/>
              <a:buChar char="•"/>
            </a:pPr>
            <a:r>
              <a:rPr lang="nl-BE" b="0"/>
              <a:t>Graduaat in het Systeem- en netwerkbeheer</a:t>
            </a:r>
          </a:p>
        </p:txBody>
      </p:sp>
    </p:spTree>
    <p:extLst>
      <p:ext uri="{BB962C8B-B14F-4D97-AF65-F5344CB8AC3E}">
        <p14:creationId xmlns:p14="http://schemas.microsoft.com/office/powerpoint/2010/main" val="3919649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98721B74-102A-E542-B46F-A11CEDA962E1}"/>
              </a:ext>
            </a:extLst>
          </p:cNvPr>
          <p:cNvSpPr>
            <a:spLocks noGrp="1"/>
          </p:cNvSpPr>
          <p:nvPr>
            <p:ph type="title"/>
          </p:nvPr>
        </p:nvSpPr>
        <p:spPr>
          <a:xfrm>
            <a:off x="838200" y="365125"/>
            <a:ext cx="10515600" cy="1325563"/>
          </a:xfrm>
        </p:spPr>
        <p:txBody>
          <a:bodyPr/>
          <a:lstStyle/>
          <a:p>
            <a:r>
              <a:rPr lang="nl-NL"/>
              <a:t>Community-</a:t>
            </a:r>
            <a:r>
              <a:rPr lang="nl-NL" err="1"/>
              <a:t>driven</a:t>
            </a:r>
            <a:r>
              <a:rPr lang="nl-NL"/>
              <a:t> onderwijs</a:t>
            </a:r>
          </a:p>
        </p:txBody>
      </p:sp>
      <p:pic>
        <p:nvPicPr>
          <p:cNvPr id="11" name="Afbeelding 10">
            <a:extLst>
              <a:ext uri="{FF2B5EF4-FFF2-40B4-BE49-F238E27FC236}">
                <a16:creationId xmlns:a16="http://schemas.microsoft.com/office/drawing/2014/main" id="{19C57A07-1DF6-49FC-9694-81CB662569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312" y="1779478"/>
            <a:ext cx="8394394" cy="4105894"/>
          </a:xfrm>
          <a:prstGeom prst="rect">
            <a:avLst/>
          </a:prstGeom>
        </p:spPr>
      </p:pic>
    </p:spTree>
    <p:extLst>
      <p:ext uri="{BB962C8B-B14F-4D97-AF65-F5344CB8AC3E}">
        <p14:creationId xmlns:p14="http://schemas.microsoft.com/office/powerpoint/2010/main" val="480096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schermopname, Lettertype, diagram&#10;&#10;Automatisch gegenereerde beschrijving">
            <a:extLst>
              <a:ext uri="{FF2B5EF4-FFF2-40B4-BE49-F238E27FC236}">
                <a16:creationId xmlns:a16="http://schemas.microsoft.com/office/drawing/2014/main" id="{CAFF4EEE-AA28-86A8-A8BF-1F8776822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185429827"/>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1"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5342471-5E55-460A-BA94-ABB2B4E25BE8}">
  <we:reference id="WA200005566" version="3.0.0.3" store="en-US" storeType="omex"/>
  <we:alternateReferences>
    <we:reference id="WA200005566" version="3.0.0.3"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B02324D921F348904EEA36CCC613A3" ma:contentTypeVersion="14" ma:contentTypeDescription="Een nieuw document maken." ma:contentTypeScope="" ma:versionID="7623039591acb21c9e1ed07bae14c9d6">
  <xsd:schema xmlns:xsd="http://www.w3.org/2001/XMLSchema" xmlns:xs="http://www.w3.org/2001/XMLSchema" xmlns:p="http://schemas.microsoft.com/office/2006/metadata/properties" xmlns:ns2="26957050-2891-466a-aa03-ce8dc6cad933" xmlns:ns3="2dc40555-4930-49f9-9de7-282035349440" targetNamespace="http://schemas.microsoft.com/office/2006/metadata/properties" ma:root="true" ma:fieldsID="1374419af6c6d0a889068719455303d4" ns2:_="" ns3:_="">
    <xsd:import namespace="26957050-2891-466a-aa03-ce8dc6cad933"/>
    <xsd:import namespace="2dc40555-4930-49f9-9de7-28203534944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957050-2891-466a-aa03-ce8dc6cad9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68e7a3b4-719f-41bf-b6a2-2196479b4288"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c40555-4930-49f9-9de7-282035349440"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element name="TaxCatchAll" ma:index="15" nillable="true" ma:displayName="Taxonomy Catch All Column" ma:hidden="true" ma:list="{aae49c30-7b93-4b19-b3b5-c74f3bb22dcc}" ma:internalName="TaxCatchAll" ma:showField="CatchAllData" ma:web="2dc40555-4930-49f9-9de7-2820353494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dc40555-4930-49f9-9de7-282035349440">
      <UserInfo>
        <DisplayName>Veerle Asaert</DisplayName>
        <AccountId>904</AccountId>
        <AccountType/>
      </UserInfo>
      <UserInfo>
        <DisplayName>Tristan Fransen</DisplayName>
        <AccountId>157</AccountId>
        <AccountType/>
      </UserInfo>
    </SharedWithUsers>
    <lcf76f155ced4ddcb4097134ff3c332f xmlns="26957050-2891-466a-aa03-ce8dc6cad933">
      <Terms xmlns="http://schemas.microsoft.com/office/infopath/2007/PartnerControls"/>
    </lcf76f155ced4ddcb4097134ff3c332f>
    <TaxCatchAll xmlns="2dc40555-4930-49f9-9de7-28203534944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28C6BF-9C66-4C3C-B546-BC5C1F1DBA6C}">
  <ds:schemaRefs>
    <ds:schemaRef ds:uri="26957050-2891-466a-aa03-ce8dc6cad933"/>
    <ds:schemaRef ds:uri="2dc40555-4930-49f9-9de7-2820353494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CA3E96F-7133-41F5-80DF-B5FE2ECD7683}">
  <ds:schemaRefs>
    <ds:schemaRef ds:uri="26957050-2891-466a-aa03-ce8dc6cad933"/>
    <ds:schemaRef ds:uri="2dc40555-4930-49f9-9de7-2820353494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91D9E19-D54E-45B2-A90B-81CCF0C261D8}">
  <ds:schemaRefs>
    <ds:schemaRef ds:uri="http://schemas.microsoft.com/sharepoint/v3/contenttype/forms"/>
  </ds:schemaRefs>
</ds:datastoreItem>
</file>

<file path=docMetadata/LabelInfo.xml><?xml version="1.0" encoding="utf-8"?>
<clbl:labelList xmlns:clbl="http://schemas.microsoft.com/office/2020/mipLabelMetadata">
  <clbl:label id="{f95379a6-efcb-4855-97e0-03c6be785496}" enabled="1" method="Standard" siteId="{0bff66c5-45db-46ed-8b81-87959e069b90}"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43</Slides>
  <Notes>9</Notes>
  <HiddenSlides>1</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Kantoorthema</vt:lpstr>
      <vt:lpstr>Bachelor Project  in de opleiding Toegepaste informatica</vt:lpstr>
      <vt:lpstr>Verwelkoming</vt:lpstr>
      <vt:lpstr>Agenda</vt:lpstr>
      <vt:lpstr>PowerPoint Presentation</vt:lpstr>
      <vt:lpstr>PowerPoint Presentation</vt:lpstr>
      <vt:lpstr>DEPARTEMENT PXL-DIGITAL</vt:lpstr>
      <vt:lpstr>Cluster INFORMATION TECHNOLOGY</vt:lpstr>
      <vt:lpstr>Community-driven onderwijs</vt:lpstr>
      <vt:lpstr>PowerPoint Presentation</vt:lpstr>
      <vt:lpstr>PowerPoint Presentation</vt:lpstr>
      <vt:lpstr>PowerPoint Presentation</vt:lpstr>
      <vt:lpstr>PowerPoint Presentation</vt:lpstr>
      <vt:lpstr>PowerPoint Presentation</vt:lpstr>
      <vt:lpstr>PowerPoint Presentation</vt:lpstr>
      <vt:lpstr>Het Bachelor Project in de opleiding Toegepaste informatica</vt:lpstr>
      <vt:lpstr>Bepalen van het eindniveau</vt:lpstr>
      <vt:lpstr>PowerPoint Presentation</vt:lpstr>
      <vt:lpstr>Aantonen van het eindniveau</vt:lpstr>
      <vt:lpstr>IT Project</vt:lpstr>
      <vt:lpstr>Bachelor Project</vt:lpstr>
      <vt:lpstr>Bachelor Project = stage + eindwerk</vt:lpstr>
      <vt:lpstr>Proces onderzoek</vt:lpstr>
      <vt:lpstr>Proces onderzoeksopdracht</vt:lpstr>
      <vt:lpstr>PowerPoint Presentation</vt:lpstr>
      <vt:lpstr>Kick-off Bachelor Project  Praktische toelichting</vt:lpstr>
      <vt:lpstr>Doel Kick-off      </vt:lpstr>
      <vt:lpstr>Stageperiodes Toegepaste informatica</vt:lpstr>
      <vt:lpstr>Verwachtingen student</vt:lpstr>
      <vt:lpstr>Verwachtingen student</vt:lpstr>
      <vt:lpstr>Verwachtingen student: documenten</vt:lpstr>
      <vt:lpstr>Taal: waarom?</vt:lpstr>
      <vt:lpstr>Verwachtingen student</vt:lpstr>
      <vt:lpstr>Verloop juryexamen</vt:lpstr>
      <vt:lpstr>Verwachtingen hogeschoolpromotor</vt:lpstr>
      <vt:lpstr>Verwachtingen bedrijfspromotor</vt:lpstr>
      <vt:lpstr>Evaluatie</vt:lpstr>
      <vt:lpstr>Evaluatie stageverloop</vt:lpstr>
      <vt:lpstr>Evaluatie juryexamen</vt:lpstr>
      <vt:lpstr>Contactpersonen</vt:lpstr>
      <vt:lpstr>Bachelor Project 2025-2026</vt:lpstr>
      <vt:lpstr>PowerPoint Presentation</vt:lpstr>
      <vt:lpstr>Kick-off Bachelor Project  Kennismaking met hogeschoolpromotor</vt:lpstr>
      <vt:lpstr>PowerPoint Presentation</vt:lpstr>
    </vt:vector>
  </TitlesOfParts>
  <Company>XIOS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Nick Daenen</dc:creator>
  <cp:revision>1</cp:revision>
  <dcterms:created xsi:type="dcterms:W3CDTF">2016-06-13T13:38:04Z</dcterms:created>
  <dcterms:modified xsi:type="dcterms:W3CDTF">2026-02-19T15:00:08Z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0x010100A2B02324D921F348904EEA36CCC613A3</vt:lpwstr>
  </property>
  <property fmtid="{D5CDD505-2E9C-101B-9397-08002B2CF9AE}" pid="3" name="MSIP_Label_f95379a6-efcb-4855-97e0-03c6be785496_Enabled">
    <vt:lpwstr>True</vt:lpwstr>
  </property>
  <property fmtid="{D5CDD505-2E9C-101B-9397-08002B2CF9AE}" pid="4" name="MSIP_Label_f95379a6-efcb-4855-97e0-03c6be785496_SiteId">
    <vt:lpwstr>0bff66c5-45db-46ed-8b81-87959e069b90</vt:lpwstr>
  </property>
  <property fmtid="{D5CDD505-2E9C-101B-9397-08002B2CF9AE}" pid="5" name="MSIP_Label_f95379a6-efcb-4855-97e0-03c6be785496_Owner">
    <vt:lpwstr>20002650@PXL.BE</vt:lpwstr>
  </property>
  <property fmtid="{D5CDD505-2E9C-101B-9397-08002B2CF9AE}" pid="6" name="MSIP_Label_f95379a6-efcb-4855-97e0-03c6be785496_SetDate">
    <vt:lpwstr>2019-10-01T20:47:17.9073899Z</vt:lpwstr>
  </property>
  <property fmtid="{D5CDD505-2E9C-101B-9397-08002B2CF9AE}" pid="7" name="MSIP_Label_f95379a6-efcb-4855-97e0-03c6be785496_Name">
    <vt:lpwstr>Publiek</vt:lpwstr>
  </property>
  <property fmtid="{D5CDD505-2E9C-101B-9397-08002B2CF9AE}" pid="8" name="MSIP_Label_f95379a6-efcb-4855-97e0-03c6be785496_Application">
    <vt:lpwstr>Microsoft Azure Information Protection</vt:lpwstr>
  </property>
  <property fmtid="{D5CDD505-2E9C-101B-9397-08002B2CF9AE}" pid="9" name="MSIP_Label_f95379a6-efcb-4855-97e0-03c6be785496_ActionId">
    <vt:lpwstr>6cff15df-c80e-415e-841c-7761fd4db350</vt:lpwstr>
  </property>
  <property fmtid="{D5CDD505-2E9C-101B-9397-08002B2CF9AE}" pid="10" name="MSIP_Label_f95379a6-efcb-4855-97e0-03c6be785496_Extended_MSFT_Method">
    <vt:lpwstr>Automatic</vt:lpwstr>
  </property>
  <property fmtid="{D5CDD505-2E9C-101B-9397-08002B2CF9AE}" pid="11" name="Sensitivity">
    <vt:lpwstr>Publiek</vt:lpwstr>
  </property>
  <property fmtid="{D5CDD505-2E9C-101B-9397-08002B2CF9AE}" pid="12" name="MediaServiceImageTags">
    <vt:lpwstr/>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y fmtid="{D5CDD505-2E9C-101B-9397-08002B2CF9AE}" pid="18" name="xd_Signature">
    <vt:lpwstr/>
  </property>
</Properties>
</file>